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2" r:id="rId2"/>
  </p:sldMasterIdLst>
  <p:sldIdLst>
    <p:sldId id="256" r:id="rId3"/>
    <p:sldId id="257" r:id="rId4"/>
    <p:sldId id="258" r:id="rId5"/>
    <p:sldId id="259" r:id="rId6"/>
    <p:sldId id="260" r:id="rId7"/>
    <p:sldId id="271" r:id="rId8"/>
    <p:sldId id="261" r:id="rId9"/>
    <p:sldId id="272" r:id="rId10"/>
    <p:sldId id="262" r:id="rId11"/>
    <p:sldId id="263" r:id="rId12"/>
    <p:sldId id="264" r:id="rId13"/>
    <p:sldId id="273" r:id="rId14"/>
    <p:sldId id="265" r:id="rId15"/>
    <p:sldId id="266" r:id="rId16"/>
    <p:sldId id="267" r:id="rId17"/>
    <p:sldId id="274" r:id="rId18"/>
    <p:sldId id="275" r:id="rId19"/>
    <p:sldId id="268" r:id="rId20"/>
    <p:sldId id="276" r:id="rId21"/>
    <p:sldId id="285" r:id="rId22"/>
    <p:sldId id="284"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p:scale>
          <a:sx n="92" d="100"/>
          <a:sy n="92" d="100"/>
        </p:scale>
        <p:origin x="88" y="1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theme" Target="theme/theme1.xml" /><Relationship Id="rId3" Type="http://schemas.openxmlformats.org/officeDocument/2006/relationships/slide" Target="slides/slide1.xml" /><Relationship Id="rId21" Type="http://schemas.openxmlformats.org/officeDocument/2006/relationships/slide" Target="slides/slide19.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viewProps" Target="viewProps.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presProps" Target="presProp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10" Type="http://schemas.openxmlformats.org/officeDocument/2006/relationships/slide" Target="slides/slide8.xml" /><Relationship Id="rId19" Type="http://schemas.openxmlformats.org/officeDocument/2006/relationships/slide" Target="slides/slide17.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490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63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19EF2FC-6290-478A-88D0-E7B73ABD8E2A}"/>
              </a:ext>
            </a:extLst>
          </p:cNvPr>
          <p:cNvPicPr>
            <a:picLocks noChangeAspect="1"/>
          </p:cNvPicPr>
          <p:nvPr userDrawn="1"/>
        </p:nvPicPr>
        <p:blipFill>
          <a:blip r:embed="rId2" cstate="hqprint">
            <a:alphaModFix amt="5000"/>
            <a:extLst>
              <a:ext uri="{28A0092B-C50C-407E-A947-70E740481C1C}">
                <a14:useLocalDpi xmlns:a14="http://schemas.microsoft.com/office/drawing/2010/main" val="0"/>
              </a:ext>
            </a:extLst>
          </a:blip>
          <a:stretch>
            <a:fillRect/>
          </a:stretch>
        </p:blipFill>
        <p:spPr>
          <a:xfrm>
            <a:off x="2936859" y="264073"/>
            <a:ext cx="6318283" cy="6329854"/>
          </a:xfrm>
          <a:prstGeom prst="rect">
            <a:avLst/>
          </a:prstGeom>
        </p:spPr>
      </p:pic>
    </p:spTree>
    <p:extLst>
      <p:ext uri="{BB962C8B-B14F-4D97-AF65-F5344CB8AC3E}">
        <p14:creationId xmlns:p14="http://schemas.microsoft.com/office/powerpoint/2010/main" val="350179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2800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0AA3320-1D0A-4B6B-AF63-03E32D5866C9}"/>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1"/>
          </a:p>
        </p:txBody>
      </p:sp>
    </p:spTree>
    <p:extLst>
      <p:ext uri="{BB962C8B-B14F-4D97-AF65-F5344CB8AC3E}">
        <p14:creationId xmlns:p14="http://schemas.microsoft.com/office/powerpoint/2010/main" val="2749569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gradFill>
          <a:gsLst>
            <a:gs pos="0">
              <a:srgbClr val="FF9900"/>
            </a:gs>
            <a:gs pos="15000">
              <a:schemeClr val="bg1"/>
            </a:gs>
            <a:gs pos="86000">
              <a:schemeClr val="bg1"/>
            </a:gs>
            <a:gs pos="100000">
              <a:schemeClr val="accent6"/>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036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1EB874A-394B-4C9F-9C1D-96C54495EF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983033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4" Type="http://schemas.openxmlformats.org/officeDocument/2006/relationships/theme" Target="../theme/theme1.xml" /></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 /><Relationship Id="rId2" Type="http://schemas.openxmlformats.org/officeDocument/2006/relationships/slideLayout" Target="../slideLayouts/slideLayout5.xml" /><Relationship Id="rId1" Type="http://schemas.openxmlformats.org/officeDocument/2006/relationships/slideLayout" Target="../slideLayouts/slideLayout4.xml" /><Relationship Id="rId5" Type="http://schemas.openxmlformats.org/officeDocument/2006/relationships/theme" Target="../theme/theme2.xml" /><Relationship Id="rId4" Type="http://schemas.openxmlformats.org/officeDocument/2006/relationships/slideLayout" Target="../slideLayouts/slideLayout7.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84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786241"/>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6" indent="-228606" algn="l" defTabSz="914423"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818" indent="-228606"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9" indent="-228606"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1"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452"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663"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75"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fr-FR"/>
      </a:defPPr>
      <a:lvl1pPr marL="0" algn="l" defTabSz="914423" rtl="0" eaLnBrk="1" latinLnBrk="0" hangingPunct="1">
        <a:defRPr sz="1801" kern="1200">
          <a:solidFill>
            <a:schemeClr val="tx1"/>
          </a:solidFill>
          <a:latin typeface="+mn-lt"/>
          <a:ea typeface="+mn-ea"/>
          <a:cs typeface="+mn-cs"/>
        </a:defRPr>
      </a:lvl1pPr>
      <a:lvl2pPr marL="457211" algn="l" defTabSz="914423" rtl="0" eaLnBrk="1" latinLnBrk="0" hangingPunct="1">
        <a:defRPr sz="1801" kern="1200">
          <a:solidFill>
            <a:schemeClr val="tx1"/>
          </a:solidFill>
          <a:latin typeface="+mn-lt"/>
          <a:ea typeface="+mn-ea"/>
          <a:cs typeface="+mn-cs"/>
        </a:defRPr>
      </a:lvl2pPr>
      <a:lvl3pPr marL="914423" algn="l" defTabSz="914423" rtl="0" eaLnBrk="1" latinLnBrk="0" hangingPunct="1">
        <a:defRPr sz="1801" kern="1200">
          <a:solidFill>
            <a:schemeClr val="tx1"/>
          </a:solidFill>
          <a:latin typeface="+mn-lt"/>
          <a:ea typeface="+mn-ea"/>
          <a:cs typeface="+mn-cs"/>
        </a:defRPr>
      </a:lvl3pPr>
      <a:lvl4pPr marL="1371634" algn="l" defTabSz="914423" rtl="0" eaLnBrk="1" latinLnBrk="0" hangingPunct="1">
        <a:defRPr sz="1801" kern="1200">
          <a:solidFill>
            <a:schemeClr val="tx1"/>
          </a:solidFill>
          <a:latin typeface="+mn-lt"/>
          <a:ea typeface="+mn-ea"/>
          <a:cs typeface="+mn-cs"/>
        </a:defRPr>
      </a:lvl4pPr>
      <a:lvl5pPr marL="1828846" algn="l" defTabSz="914423" rtl="0" eaLnBrk="1" latinLnBrk="0" hangingPunct="1">
        <a:defRPr sz="1801" kern="1200">
          <a:solidFill>
            <a:schemeClr val="tx1"/>
          </a:solidFill>
          <a:latin typeface="+mn-lt"/>
          <a:ea typeface="+mn-ea"/>
          <a:cs typeface="+mn-cs"/>
        </a:defRPr>
      </a:lvl5pPr>
      <a:lvl6pPr marL="2286057" algn="l" defTabSz="914423" rtl="0" eaLnBrk="1" latinLnBrk="0" hangingPunct="1">
        <a:defRPr sz="1801" kern="1200">
          <a:solidFill>
            <a:schemeClr val="tx1"/>
          </a:solidFill>
          <a:latin typeface="+mn-lt"/>
          <a:ea typeface="+mn-ea"/>
          <a:cs typeface="+mn-cs"/>
        </a:defRPr>
      </a:lvl6pPr>
      <a:lvl7pPr marL="2743269" algn="l" defTabSz="914423" rtl="0" eaLnBrk="1" latinLnBrk="0" hangingPunct="1">
        <a:defRPr sz="1801" kern="1200">
          <a:solidFill>
            <a:schemeClr val="tx1"/>
          </a:solidFill>
          <a:latin typeface="+mn-lt"/>
          <a:ea typeface="+mn-ea"/>
          <a:cs typeface="+mn-cs"/>
        </a:defRPr>
      </a:lvl7pPr>
      <a:lvl8pPr marL="3200480" algn="l" defTabSz="914423" rtl="0" eaLnBrk="1" latinLnBrk="0" hangingPunct="1">
        <a:defRPr sz="1801" kern="1200">
          <a:solidFill>
            <a:schemeClr val="tx1"/>
          </a:solidFill>
          <a:latin typeface="+mn-lt"/>
          <a:ea typeface="+mn-ea"/>
          <a:cs typeface="+mn-cs"/>
        </a:defRPr>
      </a:lvl8pPr>
      <a:lvl9pPr marL="3657691" algn="l" defTabSz="914423"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1.xml" /><Relationship Id="rId5" Type="http://schemas.openxmlformats.org/officeDocument/2006/relationships/image" Target="../media/image6.png" /><Relationship Id="rId4" Type="http://schemas.openxmlformats.org/officeDocument/2006/relationships/image" Target="../media/image5.jpeg" /></Relationships>
</file>

<file path=ppt/slides/_rels/slide10.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4.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15.jp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5.jp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5.jp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7.jpg" /><Relationship Id="rId2" Type="http://schemas.openxmlformats.org/officeDocument/2006/relationships/image" Target="../media/image16.jpg" /><Relationship Id="rId1" Type="http://schemas.openxmlformats.org/officeDocument/2006/relationships/slideLayout" Target="../slideLayouts/slideLayout2.xml" /><Relationship Id="rId4" Type="http://schemas.openxmlformats.org/officeDocument/2006/relationships/image" Target="../media/image18.jpeg" /></Relationships>
</file>

<file path=ppt/slides/_rels/slide16.xml.rels><?xml version="1.0" encoding="UTF-8" standalone="yes"?>
<Relationships xmlns="http://schemas.openxmlformats.org/package/2006/relationships"><Relationship Id="rId2" Type="http://schemas.openxmlformats.org/officeDocument/2006/relationships/image" Target="../media/image19.jp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19.jp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0.jp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20.jp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7.jpg" /><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1.png" /><Relationship Id="rId1" Type="http://schemas.openxmlformats.org/officeDocument/2006/relationships/slideLayout" Target="../slideLayouts/slideLayout6.xml" /><Relationship Id="rId4" Type="http://schemas.openxmlformats.org/officeDocument/2006/relationships/image" Target="../media/image6.png" /></Relationships>
</file>

<file path=ppt/slides/_rels/slide3.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8.jp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6139B32-9DA3-44AF-A17D-B080ACFD14C7}"/>
              </a:ext>
            </a:extLst>
          </p:cNvPr>
          <p:cNvSpPr/>
          <p:nvPr/>
        </p:nvSpPr>
        <p:spPr>
          <a:xfrm>
            <a:off x="1" y="0"/>
            <a:ext cx="2569778" cy="68579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6B070509-1D12-4643-9F22-BC72B8F30F55}"/>
              </a:ext>
            </a:extLst>
          </p:cNvPr>
          <p:cNvSpPr txBox="1"/>
          <p:nvPr/>
        </p:nvSpPr>
        <p:spPr>
          <a:xfrm>
            <a:off x="4144129" y="5061564"/>
            <a:ext cx="6190167" cy="1055608"/>
          </a:xfrm>
          <a:prstGeom prst="roundRect">
            <a:avLst/>
          </a:prstGeom>
          <a:solidFill>
            <a:schemeClr val="accent6">
              <a:lumMod val="50000"/>
            </a:schemeClr>
          </a:solidFill>
        </p:spPr>
        <p:txBody>
          <a:bodyPr wrap="square">
            <a:spAutoFit/>
          </a:bodyPr>
          <a:lstStyle/>
          <a:p>
            <a:pPr algn="ctr"/>
            <a:r>
              <a:rPr lang="fr-FR" sz="2800" b="1" dirty="0">
                <a:solidFill>
                  <a:schemeClr val="bg1"/>
                </a:solidFill>
                <a:effectLst/>
                <a:latin typeface="Tahoma" panose="020B0604030504040204" pitchFamily="34" charset="0"/>
                <a:ea typeface="Times New Roman" panose="02020603050405020304" pitchFamily="18" charset="0"/>
              </a:rPr>
              <a:t>HARMONISATION DU CADRE JURIDIQUE ET ADMINISTRATIF</a:t>
            </a:r>
            <a:endParaRPr lang="fr-FR" sz="2800" dirty="0">
              <a:solidFill>
                <a:schemeClr val="bg1"/>
              </a:solidFill>
            </a:endParaRPr>
          </a:p>
        </p:txBody>
      </p:sp>
      <p:sp>
        <p:nvSpPr>
          <p:cNvPr id="7" name="ZoneTexte 6">
            <a:extLst>
              <a:ext uri="{FF2B5EF4-FFF2-40B4-BE49-F238E27FC236}">
                <a16:creationId xmlns:a16="http://schemas.microsoft.com/office/drawing/2014/main" id="{664681C3-D4F8-436D-9678-B700E89A8A20}"/>
              </a:ext>
            </a:extLst>
          </p:cNvPr>
          <p:cNvSpPr txBox="1"/>
          <p:nvPr/>
        </p:nvSpPr>
        <p:spPr>
          <a:xfrm>
            <a:off x="3166666" y="2255022"/>
            <a:ext cx="6697270" cy="830997"/>
          </a:xfrm>
          <a:prstGeom prst="rect">
            <a:avLst/>
          </a:prstGeom>
          <a:noFill/>
        </p:spPr>
        <p:txBody>
          <a:bodyPr wrap="square">
            <a:spAutoFit/>
          </a:bodyPr>
          <a:lstStyle/>
          <a:p>
            <a:r>
              <a:rPr lang="fr-FR" sz="2400" b="1" dirty="0">
                <a:effectLst/>
                <a:latin typeface="Tahoma" panose="020B0604030504040204" pitchFamily="34" charset="0"/>
                <a:ea typeface="Times New Roman" panose="02020603050405020304" pitchFamily="18" charset="0"/>
              </a:rPr>
              <a:t>ACCELERER LA DECENTRALISATION POUR UN DEVELOPPEMENT LOCAL EFFECTIF</a:t>
            </a:r>
            <a:endParaRPr lang="fr-FR" sz="2400" dirty="0"/>
          </a:p>
        </p:txBody>
      </p:sp>
      <p:sp>
        <p:nvSpPr>
          <p:cNvPr id="9" name="ZoneTexte 8">
            <a:extLst>
              <a:ext uri="{FF2B5EF4-FFF2-40B4-BE49-F238E27FC236}">
                <a16:creationId xmlns:a16="http://schemas.microsoft.com/office/drawing/2014/main" id="{0813D9B4-967D-42A7-A6AE-A6A60F1E7275}"/>
              </a:ext>
            </a:extLst>
          </p:cNvPr>
          <p:cNvSpPr txBox="1"/>
          <p:nvPr/>
        </p:nvSpPr>
        <p:spPr>
          <a:xfrm>
            <a:off x="3822256" y="372202"/>
            <a:ext cx="7102875" cy="1055608"/>
          </a:xfrm>
          <a:prstGeom prst="roundRect">
            <a:avLst/>
          </a:prstGeom>
          <a:solidFill>
            <a:srgbClr val="FFFF00"/>
          </a:solidFill>
          <a:ln>
            <a:noFill/>
          </a:ln>
        </p:spPr>
        <p:txBody>
          <a:bodyPr wrap="square">
            <a:spAutoFit/>
          </a:bodyPr>
          <a:lstStyle/>
          <a:p>
            <a:pPr algn="ctr">
              <a:tabLst>
                <a:tab pos="3589020" algn="l"/>
              </a:tabLst>
            </a:pPr>
            <a:r>
              <a:rPr lang="fr-FR" sz="2800" dirty="0">
                <a:effectLst/>
                <a:latin typeface="Berlin Sans FB Demi" panose="020E0802020502020306" pitchFamily="34" charset="0"/>
                <a:ea typeface="Times New Roman" panose="02020603050405020304" pitchFamily="18" charset="0"/>
              </a:rPr>
              <a:t>SYMPOSIUM INTERNATIONAL DU SENAT </a:t>
            </a:r>
            <a:endParaRPr lang="fr-CI" sz="2800" dirty="0">
              <a:effectLst/>
              <a:latin typeface="Berlin Sans FB Demi" panose="020E0802020502020306" pitchFamily="34" charset="0"/>
              <a:ea typeface="Times New Roman" panose="02020603050405020304" pitchFamily="18" charset="0"/>
            </a:endParaRPr>
          </a:p>
          <a:p>
            <a:pPr algn="ctr">
              <a:tabLst>
                <a:tab pos="3589020" algn="l"/>
              </a:tabLst>
            </a:pPr>
            <a:r>
              <a:rPr lang="fr-FR" sz="2800" dirty="0">
                <a:effectLst/>
                <a:latin typeface="Berlin Sans FB Demi" panose="020E0802020502020306" pitchFamily="34" charset="0"/>
                <a:ea typeface="Times New Roman" panose="02020603050405020304" pitchFamily="18" charset="0"/>
              </a:rPr>
              <a:t>SUR LES COLLECTIVITES TERRITORIALES</a:t>
            </a:r>
            <a:endParaRPr lang="fr-CI" sz="2800" dirty="0">
              <a:effectLst/>
              <a:latin typeface="Berlin Sans FB Demi" panose="020E0802020502020306" pitchFamily="34" charset="0"/>
              <a:ea typeface="Times New Roman" panose="02020603050405020304" pitchFamily="18" charset="0"/>
            </a:endParaRPr>
          </a:p>
        </p:txBody>
      </p:sp>
      <p:grpSp>
        <p:nvGrpSpPr>
          <p:cNvPr id="10" name="Groupe 9">
            <a:extLst>
              <a:ext uri="{FF2B5EF4-FFF2-40B4-BE49-F238E27FC236}">
                <a16:creationId xmlns:a16="http://schemas.microsoft.com/office/drawing/2014/main" id="{8AB492AC-2136-44BB-A520-B608CA78EFEF}"/>
              </a:ext>
            </a:extLst>
          </p:cNvPr>
          <p:cNvGrpSpPr/>
          <p:nvPr/>
        </p:nvGrpSpPr>
        <p:grpSpPr>
          <a:xfrm>
            <a:off x="153010" y="356635"/>
            <a:ext cx="2154070" cy="1004814"/>
            <a:chOff x="3421306" y="300132"/>
            <a:chExt cx="2582180" cy="1294726"/>
          </a:xfrm>
        </p:grpSpPr>
        <p:sp>
          <p:nvSpPr>
            <p:cNvPr id="11" name="Rectangle : coins arrondis 10">
              <a:extLst>
                <a:ext uri="{FF2B5EF4-FFF2-40B4-BE49-F238E27FC236}">
                  <a16:creationId xmlns:a16="http://schemas.microsoft.com/office/drawing/2014/main" id="{BCE498C1-BF28-4B58-AD33-3C6300FE50E2}"/>
                </a:ext>
              </a:extLst>
            </p:cNvPr>
            <p:cNvSpPr/>
            <p:nvPr/>
          </p:nvSpPr>
          <p:spPr>
            <a:xfrm>
              <a:off x="3421306" y="300132"/>
              <a:ext cx="2582180" cy="1294726"/>
            </a:xfrm>
            <a:prstGeom prst="roundRect">
              <a:avLst/>
            </a:prstGeom>
            <a:solidFill>
              <a:schemeClr val="bg1"/>
            </a:solidFill>
            <a:ln>
              <a:noFill/>
            </a:ln>
            <a:effectLst>
              <a:glow rad="101600">
                <a:schemeClr val="accent6">
                  <a:satMod val="175000"/>
                  <a:alpha val="40000"/>
                </a:schemeClr>
              </a:glow>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sz="1801"/>
            </a:p>
          </p:txBody>
        </p:sp>
        <p:sp>
          <p:nvSpPr>
            <p:cNvPr id="12" name="ZoneTexte 11">
              <a:extLst>
                <a:ext uri="{FF2B5EF4-FFF2-40B4-BE49-F238E27FC236}">
                  <a16:creationId xmlns:a16="http://schemas.microsoft.com/office/drawing/2014/main" id="{15E9AF72-5E23-4F85-A414-01199DC2044E}"/>
                </a:ext>
              </a:extLst>
            </p:cNvPr>
            <p:cNvSpPr txBox="1"/>
            <p:nvPr/>
          </p:nvSpPr>
          <p:spPr>
            <a:xfrm>
              <a:off x="3642532" y="947309"/>
              <a:ext cx="2219822" cy="277605"/>
            </a:xfrm>
            <a:prstGeom prst="rect">
              <a:avLst/>
            </a:prstGeom>
            <a:noFill/>
          </p:spPr>
          <p:txBody>
            <a:bodyPr wrap="none" rtlCol="0">
              <a:spAutoFit/>
            </a:bodyPr>
            <a:lstStyle/>
            <a:p>
              <a:pPr algn="ctr"/>
              <a:r>
                <a:rPr lang="fr-CI" sz="800" b="1" dirty="0">
                  <a:latin typeface="Tahoma" panose="020B0604030504040204" pitchFamily="34" charset="0"/>
                  <a:ea typeface="Tahoma" panose="020B0604030504040204" pitchFamily="34" charset="0"/>
                  <a:cs typeface="Tahoma" panose="020B0604030504040204" pitchFamily="34" charset="0"/>
                </a:rPr>
                <a:t>REPUBLIQUE DE COTE D’IVOIRE</a:t>
              </a:r>
            </a:p>
          </p:txBody>
        </p:sp>
        <p:pic>
          <p:nvPicPr>
            <p:cNvPr id="13" name="Image 12">
              <a:extLst>
                <a:ext uri="{FF2B5EF4-FFF2-40B4-BE49-F238E27FC236}">
                  <a16:creationId xmlns:a16="http://schemas.microsoft.com/office/drawing/2014/main" id="{AAFF5A6A-957A-495E-9E70-12DD116A022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431249" y="357822"/>
              <a:ext cx="642390" cy="600364"/>
            </a:xfrm>
            <a:prstGeom prst="rect">
              <a:avLst/>
            </a:prstGeom>
          </p:spPr>
        </p:pic>
        <p:sp>
          <p:nvSpPr>
            <p:cNvPr id="14" name="ZoneTexte 13">
              <a:extLst>
                <a:ext uri="{FF2B5EF4-FFF2-40B4-BE49-F238E27FC236}">
                  <a16:creationId xmlns:a16="http://schemas.microsoft.com/office/drawing/2014/main" id="{BC9F0F56-EE9A-4F0E-8020-CD5C8085532F}"/>
                </a:ext>
              </a:extLst>
            </p:cNvPr>
            <p:cNvSpPr txBox="1"/>
            <p:nvPr/>
          </p:nvSpPr>
          <p:spPr>
            <a:xfrm>
              <a:off x="4326687" y="1061224"/>
              <a:ext cx="792185" cy="261610"/>
            </a:xfrm>
            <a:prstGeom prst="rect">
              <a:avLst/>
            </a:prstGeom>
            <a:noFill/>
          </p:spPr>
          <p:txBody>
            <a:bodyPr wrap="none" rtlCol="0">
              <a:spAutoFit/>
            </a:bodyPr>
            <a:lstStyle/>
            <a:p>
              <a:r>
                <a:rPr lang="fr-CI" sz="1100" dirty="0">
                  <a:latin typeface="Tahoma" panose="020B0604030504040204" pitchFamily="34" charset="0"/>
                  <a:ea typeface="Tahoma" panose="020B0604030504040204" pitchFamily="34" charset="0"/>
                  <a:cs typeface="Tahoma" panose="020B0604030504040204" pitchFamily="34" charset="0"/>
                </a:rPr>
                <a:t>-------------</a:t>
              </a:r>
            </a:p>
          </p:txBody>
        </p:sp>
        <p:sp>
          <p:nvSpPr>
            <p:cNvPr id="15" name="ZoneTexte 14">
              <a:extLst>
                <a:ext uri="{FF2B5EF4-FFF2-40B4-BE49-F238E27FC236}">
                  <a16:creationId xmlns:a16="http://schemas.microsoft.com/office/drawing/2014/main" id="{30D543CB-EE77-456E-A0E5-460D131F5186}"/>
                </a:ext>
              </a:extLst>
            </p:cNvPr>
            <p:cNvSpPr txBox="1"/>
            <p:nvPr/>
          </p:nvSpPr>
          <p:spPr>
            <a:xfrm>
              <a:off x="3644448" y="1223293"/>
              <a:ext cx="2215992" cy="277605"/>
            </a:xfrm>
            <a:prstGeom prst="rect">
              <a:avLst/>
            </a:prstGeom>
            <a:noFill/>
          </p:spPr>
          <p:txBody>
            <a:bodyPr wrap="square">
              <a:spAutoFit/>
            </a:bodyPr>
            <a:lstStyle/>
            <a:p>
              <a:pPr algn="ctr"/>
              <a:r>
                <a:rPr lang="fr-CI" sz="800" i="1" dirty="0">
                  <a:latin typeface="Tahoma" panose="020B0604030504040204" pitchFamily="34" charset="0"/>
                  <a:ea typeface="Tahoma" panose="020B0604030504040204" pitchFamily="34" charset="0"/>
                  <a:cs typeface="Tahoma" panose="020B0604030504040204" pitchFamily="34" charset="0"/>
                </a:rPr>
                <a:t>Union-Discipline-Travail</a:t>
              </a:r>
            </a:p>
          </p:txBody>
        </p:sp>
      </p:grpSp>
      <p:grpSp>
        <p:nvGrpSpPr>
          <p:cNvPr id="16" name="Groupe 15">
            <a:extLst>
              <a:ext uri="{FF2B5EF4-FFF2-40B4-BE49-F238E27FC236}">
                <a16:creationId xmlns:a16="http://schemas.microsoft.com/office/drawing/2014/main" id="{E52F90DF-B69A-42E0-BF7A-B3ADE4A15AF2}"/>
              </a:ext>
            </a:extLst>
          </p:cNvPr>
          <p:cNvGrpSpPr/>
          <p:nvPr/>
        </p:nvGrpSpPr>
        <p:grpSpPr>
          <a:xfrm>
            <a:off x="153010" y="1605855"/>
            <a:ext cx="2154070" cy="1004814"/>
            <a:chOff x="1412301" y="308952"/>
            <a:chExt cx="2775569" cy="1294726"/>
          </a:xfrm>
          <a:effectLst>
            <a:glow rad="101600">
              <a:schemeClr val="accent6">
                <a:satMod val="175000"/>
                <a:alpha val="40000"/>
              </a:schemeClr>
            </a:glow>
          </a:effectLst>
        </p:grpSpPr>
        <p:sp>
          <p:nvSpPr>
            <p:cNvPr id="17" name="Rectangle : coins arrondis 16">
              <a:extLst>
                <a:ext uri="{FF2B5EF4-FFF2-40B4-BE49-F238E27FC236}">
                  <a16:creationId xmlns:a16="http://schemas.microsoft.com/office/drawing/2014/main" id="{40F90E09-D418-400E-A5AB-84AA93463C11}"/>
                </a:ext>
              </a:extLst>
            </p:cNvPr>
            <p:cNvSpPr/>
            <p:nvPr/>
          </p:nvSpPr>
          <p:spPr>
            <a:xfrm>
              <a:off x="1412301" y="308952"/>
              <a:ext cx="2775569" cy="1294726"/>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I" sz="1801"/>
            </a:p>
          </p:txBody>
        </p:sp>
        <p:grpSp>
          <p:nvGrpSpPr>
            <p:cNvPr id="18" name="Groupe 17">
              <a:extLst>
                <a:ext uri="{FF2B5EF4-FFF2-40B4-BE49-F238E27FC236}">
                  <a16:creationId xmlns:a16="http://schemas.microsoft.com/office/drawing/2014/main" id="{767DAA83-7881-4F64-B926-4F792602B95F}"/>
                </a:ext>
              </a:extLst>
            </p:cNvPr>
            <p:cNvGrpSpPr/>
            <p:nvPr/>
          </p:nvGrpSpPr>
          <p:grpSpPr>
            <a:xfrm>
              <a:off x="1643980" y="423886"/>
              <a:ext cx="2312210" cy="1064859"/>
              <a:chOff x="4939895" y="333807"/>
              <a:chExt cx="2312210" cy="1064859"/>
            </a:xfrm>
          </p:grpSpPr>
          <p:pic>
            <p:nvPicPr>
              <p:cNvPr id="19" name="Image 18">
                <a:extLst>
                  <a:ext uri="{FF2B5EF4-FFF2-40B4-BE49-F238E27FC236}">
                    <a16:creationId xmlns:a16="http://schemas.microsoft.com/office/drawing/2014/main" id="{3A05C4E3-BAE7-482D-B2F0-306F4094DD8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47171" y="333807"/>
                <a:ext cx="1104934" cy="1064859"/>
              </a:xfrm>
              <a:prstGeom prst="rect">
                <a:avLst/>
              </a:prstGeom>
            </p:spPr>
          </p:pic>
          <p:pic>
            <p:nvPicPr>
              <p:cNvPr id="20" name="Image 19" descr="Une image contenant texte, logo, Emblème, symbole&#10;&#10;Description générée automatiquement">
                <a:extLst>
                  <a:ext uri="{FF2B5EF4-FFF2-40B4-BE49-F238E27FC236}">
                    <a16:creationId xmlns:a16="http://schemas.microsoft.com/office/drawing/2014/main" id="{6125C000-61FB-406F-A7B9-B5428C7953A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39895" y="333807"/>
                <a:ext cx="1063615" cy="1064859"/>
              </a:xfrm>
              <a:prstGeom prst="rect">
                <a:avLst/>
              </a:prstGeom>
            </p:spPr>
          </p:pic>
        </p:grpSp>
      </p:grpSp>
      <p:sp>
        <p:nvSpPr>
          <p:cNvPr id="21" name="ZoneTexte 20">
            <a:extLst>
              <a:ext uri="{FF2B5EF4-FFF2-40B4-BE49-F238E27FC236}">
                <a16:creationId xmlns:a16="http://schemas.microsoft.com/office/drawing/2014/main" id="{DA55F031-C4D5-4AEE-98D7-CEAFD5961B22}"/>
              </a:ext>
            </a:extLst>
          </p:cNvPr>
          <p:cNvSpPr txBox="1"/>
          <p:nvPr/>
        </p:nvSpPr>
        <p:spPr>
          <a:xfrm>
            <a:off x="194721" y="5786351"/>
            <a:ext cx="2070649" cy="892798"/>
          </a:xfrm>
          <a:prstGeom prst="roundRect">
            <a:avLst/>
          </a:prstGeom>
          <a:solidFill>
            <a:schemeClr val="accent6">
              <a:lumMod val="20000"/>
              <a:lumOff val="80000"/>
            </a:schemeClr>
          </a:solidFill>
        </p:spPr>
        <p:txBody>
          <a:bodyPr wrap="square" rtlCol="0">
            <a:spAutoFit/>
          </a:bodyPr>
          <a:lstStyle/>
          <a:p>
            <a:pPr algn="ctr">
              <a:lnSpc>
                <a:spcPct val="107000"/>
              </a:lnSpc>
              <a:spcAft>
                <a:spcPts val="800"/>
              </a:spcAft>
            </a:pPr>
            <a:r>
              <a:rPr lang="fr-CI" sz="1100" b="1" dirty="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Présenté par :</a:t>
            </a:r>
          </a:p>
          <a:p>
            <a:pPr algn="ctr"/>
            <a:r>
              <a:rPr lang="fr-CI" sz="1200" b="1" u="sng" dirty="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AMOI SANHOU</a:t>
            </a:r>
            <a:endParaRPr lang="fr-CI" sz="1200" u="sng" dirty="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endParaRPr>
          </a:p>
          <a:p>
            <a:pPr algn="ctr"/>
            <a:r>
              <a:rPr lang="fr-CI" sz="800" b="1" dirty="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rPr>
              <a:t>DIRECTEUR GENERAL ADJOINT DE LA DECENTRALISATION</a:t>
            </a:r>
            <a:endParaRPr lang="fr-CI" sz="800" dirty="0">
              <a:solidFill>
                <a:schemeClr val="accent6">
                  <a:lumMod val="50000"/>
                </a:schemeClr>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3" name="ZoneTexte 22">
            <a:extLst>
              <a:ext uri="{FF2B5EF4-FFF2-40B4-BE49-F238E27FC236}">
                <a16:creationId xmlns:a16="http://schemas.microsoft.com/office/drawing/2014/main" id="{016E2EBD-5148-49B9-A222-E5EE4CA5D37C}"/>
              </a:ext>
            </a:extLst>
          </p:cNvPr>
          <p:cNvSpPr txBox="1"/>
          <p:nvPr/>
        </p:nvSpPr>
        <p:spPr>
          <a:xfrm>
            <a:off x="3166666" y="1953336"/>
            <a:ext cx="2052642" cy="408623"/>
          </a:xfrm>
          <a:prstGeom prst="roundRect">
            <a:avLst/>
          </a:prstGeom>
          <a:noFill/>
        </p:spPr>
        <p:txBody>
          <a:bodyPr wrap="none" rtlCol="0">
            <a:spAutoFit/>
          </a:bodyPr>
          <a:lstStyle/>
          <a:p>
            <a:r>
              <a:rPr lang="fr-FR" b="1" dirty="0">
                <a:solidFill>
                  <a:srgbClr val="FF0000"/>
                </a:solidFill>
                <a:latin typeface="Berlin Sans FB Demi" panose="020E0802020502020306" pitchFamily="34" charset="0"/>
              </a:rPr>
              <a:t>THEME GENERAL</a:t>
            </a:r>
          </a:p>
        </p:txBody>
      </p:sp>
      <p:sp>
        <p:nvSpPr>
          <p:cNvPr id="24" name="ZoneTexte 23">
            <a:extLst>
              <a:ext uri="{FF2B5EF4-FFF2-40B4-BE49-F238E27FC236}">
                <a16:creationId xmlns:a16="http://schemas.microsoft.com/office/drawing/2014/main" id="{6599667E-85CB-47CB-8A5A-9E8FF10454B1}"/>
              </a:ext>
            </a:extLst>
          </p:cNvPr>
          <p:cNvSpPr txBox="1"/>
          <p:nvPr/>
        </p:nvSpPr>
        <p:spPr>
          <a:xfrm>
            <a:off x="6450640" y="4588711"/>
            <a:ext cx="1577145" cy="408623"/>
          </a:xfrm>
          <a:prstGeom prst="roundRect">
            <a:avLst/>
          </a:prstGeom>
          <a:solidFill>
            <a:srgbClr val="FFFF00"/>
          </a:solidFill>
        </p:spPr>
        <p:txBody>
          <a:bodyPr wrap="none" rtlCol="0">
            <a:spAutoFit/>
          </a:bodyPr>
          <a:lstStyle/>
          <a:p>
            <a:r>
              <a:rPr lang="fr-FR" b="1" dirty="0">
                <a:latin typeface="Berlin Sans FB Demi" panose="020E0802020502020306" pitchFamily="34" charset="0"/>
              </a:rPr>
              <a:t>SOUS-THEME</a:t>
            </a:r>
          </a:p>
        </p:txBody>
      </p:sp>
      <p:sp>
        <p:nvSpPr>
          <p:cNvPr id="26" name="ZoneTexte 25">
            <a:extLst>
              <a:ext uri="{FF2B5EF4-FFF2-40B4-BE49-F238E27FC236}">
                <a16:creationId xmlns:a16="http://schemas.microsoft.com/office/drawing/2014/main" id="{AB1EA777-861D-4AED-A2E2-F636C7449BEB}"/>
              </a:ext>
            </a:extLst>
          </p:cNvPr>
          <p:cNvSpPr txBox="1"/>
          <p:nvPr/>
        </p:nvSpPr>
        <p:spPr>
          <a:xfrm>
            <a:off x="3166665" y="3605368"/>
            <a:ext cx="7443527" cy="707886"/>
          </a:xfrm>
          <a:prstGeom prst="rect">
            <a:avLst/>
          </a:prstGeom>
          <a:noFill/>
        </p:spPr>
        <p:txBody>
          <a:bodyPr wrap="square">
            <a:spAutoFit/>
          </a:bodyPr>
          <a:lstStyle/>
          <a:p>
            <a:pPr algn="just"/>
            <a:r>
              <a:rPr lang="fr-FR" sz="2000" b="1" dirty="0">
                <a:effectLst/>
                <a:latin typeface="Tahoma" panose="020B0604030504040204" pitchFamily="34" charset="0"/>
                <a:ea typeface="Times New Roman" panose="02020603050405020304" pitchFamily="18" charset="0"/>
              </a:rPr>
              <a:t>LE STATUT DES ELUS LOCAUX ET DES PERSONNELS DES COLLECTIVITES : ENJEUX ET REFORMES NECESSAIRES</a:t>
            </a:r>
            <a:endParaRPr lang="fr-FR" sz="2000" b="1" dirty="0"/>
          </a:p>
        </p:txBody>
      </p:sp>
      <p:sp>
        <p:nvSpPr>
          <p:cNvPr id="27" name="ZoneTexte 26">
            <a:extLst>
              <a:ext uri="{FF2B5EF4-FFF2-40B4-BE49-F238E27FC236}">
                <a16:creationId xmlns:a16="http://schemas.microsoft.com/office/drawing/2014/main" id="{0E6B81AD-A653-4FB3-A4F4-F2D5C3BF45B1}"/>
              </a:ext>
            </a:extLst>
          </p:cNvPr>
          <p:cNvSpPr txBox="1"/>
          <p:nvPr/>
        </p:nvSpPr>
        <p:spPr>
          <a:xfrm>
            <a:off x="3166666" y="3292790"/>
            <a:ext cx="1151277" cy="369332"/>
          </a:xfrm>
          <a:prstGeom prst="rect">
            <a:avLst/>
          </a:prstGeom>
          <a:noFill/>
        </p:spPr>
        <p:txBody>
          <a:bodyPr wrap="none" rtlCol="0">
            <a:spAutoFit/>
          </a:bodyPr>
          <a:lstStyle/>
          <a:p>
            <a:r>
              <a:rPr lang="fr-FR" b="1" dirty="0">
                <a:solidFill>
                  <a:srgbClr val="FF0000"/>
                </a:solidFill>
                <a:latin typeface="Berlin Sans FB Demi" panose="020E0802020502020306" pitchFamily="34" charset="0"/>
              </a:rPr>
              <a:t>PANEL 3</a:t>
            </a:r>
            <a:r>
              <a:rPr lang="fr-FR" b="1" dirty="0">
                <a:latin typeface="Berlin Sans FB Demi" panose="020E0802020502020306" pitchFamily="34" charset="0"/>
              </a:rPr>
              <a:t> </a:t>
            </a:r>
          </a:p>
        </p:txBody>
      </p:sp>
      <p:sp>
        <p:nvSpPr>
          <p:cNvPr id="32" name="Accolade ouvrante 31">
            <a:extLst>
              <a:ext uri="{FF2B5EF4-FFF2-40B4-BE49-F238E27FC236}">
                <a16:creationId xmlns:a16="http://schemas.microsoft.com/office/drawing/2014/main" id="{B7F701D4-EFF4-4593-A9E8-2A236E1B6BA7}"/>
              </a:ext>
            </a:extLst>
          </p:cNvPr>
          <p:cNvSpPr/>
          <p:nvPr/>
        </p:nvSpPr>
        <p:spPr>
          <a:xfrm>
            <a:off x="2913889" y="2002223"/>
            <a:ext cx="321393" cy="1083796"/>
          </a:xfrm>
          <a:prstGeom prst="leftBrace">
            <a:avLst>
              <a:gd name="adj1" fmla="val 35313"/>
              <a:gd name="adj2" fmla="val 49138"/>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Accolade ouvrante 33">
            <a:extLst>
              <a:ext uri="{FF2B5EF4-FFF2-40B4-BE49-F238E27FC236}">
                <a16:creationId xmlns:a16="http://schemas.microsoft.com/office/drawing/2014/main" id="{7A1A602B-EAEE-40F1-9DD9-1860D2CC9D3D}"/>
              </a:ext>
            </a:extLst>
          </p:cNvPr>
          <p:cNvSpPr/>
          <p:nvPr/>
        </p:nvSpPr>
        <p:spPr>
          <a:xfrm>
            <a:off x="2913889" y="3325915"/>
            <a:ext cx="321393" cy="914400"/>
          </a:xfrm>
          <a:prstGeom prst="leftBrace">
            <a:avLst>
              <a:gd name="adj1" fmla="val 35313"/>
              <a:gd name="adj2" fmla="val 49138"/>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6" name="ZoneTexte 35">
            <a:extLst>
              <a:ext uri="{FF2B5EF4-FFF2-40B4-BE49-F238E27FC236}">
                <a16:creationId xmlns:a16="http://schemas.microsoft.com/office/drawing/2014/main" id="{60863C95-ABF2-41AA-A7DD-1A21893BD4BD}"/>
              </a:ext>
            </a:extLst>
          </p:cNvPr>
          <p:cNvSpPr txBox="1"/>
          <p:nvPr/>
        </p:nvSpPr>
        <p:spPr>
          <a:xfrm>
            <a:off x="6534806" y="6577269"/>
            <a:ext cx="1961953" cy="238363"/>
          </a:xfrm>
          <a:prstGeom prst="roundRect">
            <a:avLst/>
          </a:prstGeom>
          <a:solidFill>
            <a:schemeClr val="accent6">
              <a:lumMod val="20000"/>
              <a:lumOff val="80000"/>
            </a:schemeClr>
          </a:solidFill>
        </p:spPr>
        <p:txBody>
          <a:bodyPr wrap="none" rtlCol="0">
            <a:spAutoFit/>
          </a:bodyPr>
          <a:lstStyle/>
          <a:p>
            <a:r>
              <a:rPr lang="fr-FR" sz="800" b="1" dirty="0">
                <a:solidFill>
                  <a:srgbClr val="FF0000"/>
                </a:solidFill>
                <a:latin typeface="Tahoma" panose="020B0604030504040204" pitchFamily="34" charset="0"/>
                <a:ea typeface="Tahoma" panose="020B0604030504040204" pitchFamily="34" charset="0"/>
                <a:cs typeface="Tahoma" panose="020B0604030504040204" pitchFamily="34" charset="0"/>
              </a:rPr>
              <a:t>YAMOUSSOUKRO le 26 mars 2026</a:t>
            </a:r>
          </a:p>
        </p:txBody>
      </p:sp>
      <p:pic>
        <p:nvPicPr>
          <p:cNvPr id="40" name="Image 39">
            <a:extLst>
              <a:ext uri="{FF2B5EF4-FFF2-40B4-BE49-F238E27FC236}">
                <a16:creationId xmlns:a16="http://schemas.microsoft.com/office/drawing/2014/main" id="{3712B268-2BCE-4589-A202-F67968FA0C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78343" y="116591"/>
            <a:ext cx="1042655" cy="1566831"/>
          </a:xfrm>
          <a:prstGeom prst="rect">
            <a:avLst/>
          </a:prstGeom>
        </p:spPr>
      </p:pic>
      <p:pic>
        <p:nvPicPr>
          <p:cNvPr id="41" name="Image 40">
            <a:extLst>
              <a:ext uri="{FF2B5EF4-FFF2-40B4-BE49-F238E27FC236}">
                <a16:creationId xmlns:a16="http://schemas.microsoft.com/office/drawing/2014/main" id="{A86E871F-E635-4018-BAFB-25B7CBFC39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6389" y="116591"/>
            <a:ext cx="1042655" cy="1566831"/>
          </a:xfrm>
          <a:prstGeom prst="rect">
            <a:avLst/>
          </a:prstGeom>
        </p:spPr>
      </p:pic>
    </p:spTree>
    <p:extLst>
      <p:ext uri="{BB962C8B-B14F-4D97-AF65-F5344CB8AC3E}">
        <p14:creationId xmlns:p14="http://schemas.microsoft.com/office/powerpoint/2010/main" val="28835312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AE9D838B-FB48-4EB5-9ADE-6DFC79F80E00}"/>
              </a:ext>
            </a:extLst>
          </p:cNvPr>
          <p:cNvSpPr txBox="1"/>
          <p:nvPr/>
        </p:nvSpPr>
        <p:spPr>
          <a:xfrm>
            <a:off x="5027961" y="1131292"/>
            <a:ext cx="6093228" cy="4201278"/>
          </a:xfrm>
          <a:prstGeom prst="rect">
            <a:avLst/>
          </a:prstGeom>
          <a:noFill/>
        </p:spPr>
        <p:txBody>
          <a:bodyPr wrap="square">
            <a:spAutoFit/>
          </a:bodyPr>
          <a:lstStyle/>
          <a:p>
            <a:pPr algn="just">
              <a:lnSpc>
                <a:spcPct val="115000"/>
              </a:lnSpc>
            </a:pPr>
            <a:r>
              <a:rPr lang="fr-CI" dirty="0">
                <a:effectLst/>
                <a:latin typeface="Tahoma" panose="020B0604030504040204" pitchFamily="34" charset="0"/>
                <a:ea typeface="Tahoma" panose="020B0604030504040204" pitchFamily="34" charset="0"/>
                <a:cs typeface="Tahoma" panose="020B0604030504040204" pitchFamily="34" charset="0"/>
              </a:rPr>
              <a:t>Les fonctions d’élus locaux sont exercées à titre bénévole. Il s’agit, en effet, de femmes et d’hommes qui, volontairement et à titre gracieux, décident de mettre leur talent et leur force au service de leurs concitoyens. Ils sont d’origines sociales et professionnelles diverses et doivent s’adapter au cadre de gestion des collectivités territoriales défini par les lois et règlements en vigueur, en la matière.</a:t>
            </a:r>
          </a:p>
          <a:p>
            <a:pPr algn="just">
              <a:lnSpc>
                <a:spcPct val="115000"/>
              </a:lnSpc>
            </a:pPr>
            <a:r>
              <a:rPr lang="fr-CI" dirty="0">
                <a:effectLst/>
                <a:latin typeface="Tahoma" panose="020B0604030504040204" pitchFamily="34" charset="0"/>
                <a:ea typeface="Tahoma" panose="020B0604030504040204" pitchFamily="34" charset="0"/>
                <a:cs typeface="Tahoma" panose="020B0604030504040204" pitchFamily="34" charset="0"/>
              </a:rPr>
              <a:t> </a:t>
            </a:r>
          </a:p>
          <a:p>
            <a:pPr algn="just">
              <a:lnSpc>
                <a:spcPct val="115000"/>
              </a:lnSpc>
            </a:pPr>
            <a:r>
              <a:rPr lang="fr-CI" dirty="0">
                <a:effectLst/>
                <a:latin typeface="Tahoma" panose="020B0604030504040204" pitchFamily="34" charset="0"/>
                <a:ea typeface="Tahoma" panose="020B0604030504040204" pitchFamily="34" charset="0"/>
                <a:cs typeface="Tahoma" panose="020B0604030504040204" pitchFamily="34" charset="0"/>
              </a:rPr>
              <a:t>Il apparaît alors nécessaire de s’approprier ce cadre, notamment en ce qui concerne les droits, obligations et devoirs de l’élu local. Aussi, ce cadre juridique a-t-il besoin d’être régulièrement actualisé.</a:t>
            </a:r>
            <a:endParaRPr lang="fr-FR" dirty="0">
              <a:latin typeface="Tahoma" panose="020B0604030504040204" pitchFamily="34" charset="0"/>
              <a:ea typeface="Tahoma" panose="020B0604030504040204" pitchFamily="34" charset="0"/>
              <a:cs typeface="Tahoma" panose="020B0604030504040204" pitchFamily="34" charset="0"/>
            </a:endParaRPr>
          </a:p>
        </p:txBody>
      </p:sp>
      <p:grpSp>
        <p:nvGrpSpPr>
          <p:cNvPr id="10" name="Groupe 9">
            <a:extLst>
              <a:ext uri="{FF2B5EF4-FFF2-40B4-BE49-F238E27FC236}">
                <a16:creationId xmlns:a16="http://schemas.microsoft.com/office/drawing/2014/main" id="{373F1B59-B1FE-41D5-A0D1-C4793F1D5BBD}"/>
              </a:ext>
            </a:extLst>
          </p:cNvPr>
          <p:cNvGrpSpPr/>
          <p:nvPr/>
        </p:nvGrpSpPr>
        <p:grpSpPr>
          <a:xfrm>
            <a:off x="1" y="0"/>
            <a:ext cx="3600000" cy="1834515"/>
            <a:chOff x="1" y="0"/>
            <a:chExt cx="3600000" cy="1834515"/>
          </a:xfrm>
        </p:grpSpPr>
        <p:sp>
          <p:nvSpPr>
            <p:cNvPr id="5" name="ZoneTexte 4">
              <a:extLst>
                <a:ext uri="{FF2B5EF4-FFF2-40B4-BE49-F238E27FC236}">
                  <a16:creationId xmlns:a16="http://schemas.microsoft.com/office/drawing/2014/main" id="{14B14FE0-FDDF-4E2E-B850-EFBE1906A6B8}"/>
                </a:ext>
              </a:extLst>
            </p:cNvPr>
            <p:cNvSpPr txBox="1"/>
            <p:nvPr/>
          </p:nvSpPr>
          <p:spPr>
            <a:xfrm>
              <a:off x="1" y="0"/>
              <a:ext cx="3600000" cy="1834515"/>
            </a:xfrm>
            <a:prstGeom prst="flowChartOffpageConnector">
              <a:avLst/>
            </a:prstGeom>
            <a:solidFill>
              <a:schemeClr val="accent6">
                <a:lumMod val="20000"/>
                <a:lumOff val="80000"/>
              </a:schemeClr>
            </a:solidFill>
            <a:ln>
              <a:noFill/>
            </a:ln>
          </p:spPr>
          <p:txBody>
            <a:bodyPr wrap="square">
              <a:spAutoFit/>
            </a:bodyPr>
            <a:lstStyle/>
            <a:p>
              <a:pPr algn="ctr"/>
              <a:endParaRPr lang="fr-FR" sz="1800" b="1" dirty="0">
                <a:effectLst/>
                <a:latin typeface="Tahoma" panose="020B0604030504040204" pitchFamily="34" charset="0"/>
                <a:ea typeface="Times New Roman" panose="02020603050405020304" pitchFamily="18" charset="0"/>
              </a:endParaRPr>
            </a:p>
            <a:p>
              <a:pPr algn="ctr"/>
              <a:endParaRPr lang="fr-FR" sz="1800" b="1" dirty="0">
                <a:effectLst/>
                <a:latin typeface="Tahoma" panose="020B0604030504040204" pitchFamily="34" charset="0"/>
                <a:ea typeface="Times New Roman" panose="02020603050405020304" pitchFamily="18" charset="0"/>
              </a:endParaRPr>
            </a:p>
            <a:p>
              <a:pPr algn="ctr"/>
              <a:r>
                <a:rPr lang="fr-FR" sz="1800" b="1" dirty="0">
                  <a:effectLst/>
                  <a:latin typeface="Tahoma" panose="020B0604030504040204" pitchFamily="34" charset="0"/>
                  <a:ea typeface="Times New Roman" panose="02020603050405020304" pitchFamily="18" charset="0"/>
                </a:rPr>
                <a:t>STATUT DE L’ÉLU LOCAL : ENJEUX, DÉFIS ET RÉFORMES </a:t>
              </a:r>
              <a:endParaRPr lang="fr-FR" dirty="0"/>
            </a:p>
          </p:txBody>
        </p:sp>
        <p:sp>
          <p:nvSpPr>
            <p:cNvPr id="6" name="ZoneTexte 5">
              <a:extLst>
                <a:ext uri="{FF2B5EF4-FFF2-40B4-BE49-F238E27FC236}">
                  <a16:creationId xmlns:a16="http://schemas.microsoft.com/office/drawing/2014/main" id="{A28A5C46-F32E-472C-81CA-A4AF14AC7416}"/>
                </a:ext>
              </a:extLst>
            </p:cNvPr>
            <p:cNvSpPr txBox="1"/>
            <p:nvPr/>
          </p:nvSpPr>
          <p:spPr>
            <a:xfrm>
              <a:off x="1621583" y="134011"/>
              <a:ext cx="356836" cy="401479"/>
            </a:xfrm>
            <a:prstGeom prst="roundRect">
              <a:avLst/>
            </a:prstGeom>
            <a:solidFill>
              <a:schemeClr val="accent6">
                <a:lumMod val="50000"/>
              </a:schemeClr>
            </a:solidFill>
          </p:spPr>
          <p:txBody>
            <a:bodyPr wrap="none" rtlCol="0">
              <a:spAutoFit/>
            </a:bodyPr>
            <a:lstStyle/>
            <a:p>
              <a:pPr algn="ctr"/>
              <a:r>
                <a:rPr lang="fr-FR" b="1" dirty="0">
                  <a:solidFill>
                    <a:schemeClr val="bg1"/>
                  </a:solidFill>
                  <a:latin typeface="Berlin Sans FB Demi" panose="020E0802020502020306" pitchFamily="34" charset="0"/>
                </a:rPr>
                <a:t>II</a:t>
              </a:r>
            </a:p>
          </p:txBody>
        </p:sp>
      </p:grpSp>
      <p:grpSp>
        <p:nvGrpSpPr>
          <p:cNvPr id="11" name="Groupe 10">
            <a:extLst>
              <a:ext uri="{FF2B5EF4-FFF2-40B4-BE49-F238E27FC236}">
                <a16:creationId xmlns:a16="http://schemas.microsoft.com/office/drawing/2014/main" id="{35899412-43B1-4524-A426-67A754F9E8EB}"/>
              </a:ext>
            </a:extLst>
          </p:cNvPr>
          <p:cNvGrpSpPr/>
          <p:nvPr/>
        </p:nvGrpSpPr>
        <p:grpSpPr>
          <a:xfrm>
            <a:off x="458168" y="2145454"/>
            <a:ext cx="3362289" cy="3635766"/>
            <a:chOff x="458168" y="2145454"/>
            <a:chExt cx="3362289" cy="3635766"/>
          </a:xfrm>
        </p:grpSpPr>
        <p:pic>
          <p:nvPicPr>
            <p:cNvPr id="8" name="Image 7">
              <a:extLst>
                <a:ext uri="{FF2B5EF4-FFF2-40B4-BE49-F238E27FC236}">
                  <a16:creationId xmlns:a16="http://schemas.microsoft.com/office/drawing/2014/main" id="{1C9C3929-38DE-4BAE-A977-360FB7DC668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58168" y="2145454"/>
              <a:ext cx="1771307" cy="1797229"/>
            </a:xfrm>
            <a:prstGeom prst="rect">
              <a:avLst/>
            </a:prstGeom>
          </p:spPr>
        </p:pic>
        <p:pic>
          <p:nvPicPr>
            <p:cNvPr id="9" name="Image 8">
              <a:extLst>
                <a:ext uri="{FF2B5EF4-FFF2-40B4-BE49-F238E27FC236}">
                  <a16:creationId xmlns:a16="http://schemas.microsoft.com/office/drawing/2014/main" id="{99D34EF9-61E3-45B4-A97A-3451035C18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816871">
              <a:off x="1808593" y="3112014"/>
              <a:ext cx="2011864" cy="2669206"/>
            </a:xfrm>
            <a:prstGeom prst="rect">
              <a:avLst/>
            </a:prstGeom>
          </p:spPr>
        </p:pic>
      </p:grpSp>
    </p:spTree>
    <p:extLst>
      <p:ext uri="{BB962C8B-B14F-4D97-AF65-F5344CB8AC3E}">
        <p14:creationId xmlns:p14="http://schemas.microsoft.com/office/powerpoint/2010/main" val="194011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14" presetClass="entr" presetSubtype="1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9D5CEA7-8709-4E19-9D0D-3120953DB8B0}"/>
              </a:ext>
            </a:extLst>
          </p:cNvPr>
          <p:cNvSpPr txBox="1"/>
          <p:nvPr/>
        </p:nvSpPr>
        <p:spPr>
          <a:xfrm>
            <a:off x="4894859" y="718741"/>
            <a:ext cx="6093228" cy="4552015"/>
          </a:xfrm>
          <a:prstGeom prst="rect">
            <a:avLst/>
          </a:prstGeom>
          <a:noFill/>
        </p:spPr>
        <p:txBody>
          <a:bodyPr wrap="square">
            <a:spAutoFit/>
          </a:bodyPr>
          <a:lstStyle/>
          <a:p>
            <a:pPr algn="just">
              <a:lnSpc>
                <a:spcPct val="115000"/>
              </a:lnSpc>
            </a:pPr>
            <a:r>
              <a:rPr lang="fr-CI" sz="1800" dirty="0">
                <a:effectLst/>
                <a:latin typeface="Tahoma" panose="020B0604030504040204" pitchFamily="34" charset="0"/>
                <a:ea typeface="Times New Roman" panose="02020603050405020304" pitchFamily="18" charset="0"/>
              </a:rPr>
              <a:t>L’élu local est avant tout un citoyen et donc soumis aux règles de droit commun.</a:t>
            </a:r>
            <a:endParaRPr lang="fr-CI" sz="1200" dirty="0">
              <a:effectLst/>
              <a:latin typeface="Times New Roman" panose="02020603050405020304" pitchFamily="18" charset="0"/>
              <a:ea typeface="Times New Roman" panose="02020603050405020304" pitchFamily="18" charset="0"/>
            </a:endParaRPr>
          </a:p>
          <a:p>
            <a:pPr algn="just">
              <a:lnSpc>
                <a:spcPct val="115000"/>
              </a:lnSpc>
            </a:pPr>
            <a:r>
              <a:rPr lang="fr-CI" sz="1800" dirty="0">
                <a:effectLst/>
                <a:latin typeface="Tahoma" panose="020B0604030504040204" pitchFamily="34" charset="0"/>
                <a:ea typeface="Times New Roman" panose="02020603050405020304" pitchFamily="18" charset="0"/>
              </a:rPr>
              <a:t> </a:t>
            </a:r>
            <a:endParaRPr lang="fr-CI" sz="1200" dirty="0">
              <a:effectLst/>
              <a:latin typeface="Times New Roman" panose="02020603050405020304" pitchFamily="18" charset="0"/>
              <a:ea typeface="Times New Roman" panose="02020603050405020304" pitchFamily="18" charset="0"/>
            </a:endParaRPr>
          </a:p>
          <a:p>
            <a:pPr algn="just">
              <a:lnSpc>
                <a:spcPct val="115000"/>
              </a:lnSpc>
            </a:pPr>
            <a:r>
              <a:rPr lang="fr-CI" sz="1800" dirty="0">
                <a:effectLst/>
                <a:latin typeface="Tahoma" panose="020B0604030504040204" pitchFamily="34" charset="0"/>
                <a:ea typeface="Times New Roman" panose="02020603050405020304" pitchFamily="18" charset="0"/>
              </a:rPr>
              <a:t>Toutefois, en raison de sa spécificité, l’élu local est l’objet d’un cadre juridique propre intégré dans les lois et règlements en vigueur, notamment la loi N°2012-1128 du 13 décembre 2012 portant organisation des collectivités territoriales, telle que modifiée par </a:t>
            </a:r>
            <a:r>
              <a:rPr lang="fr-CI" dirty="0">
                <a:highlight>
                  <a:srgbClr val="FFFF00"/>
                </a:highlight>
                <a:latin typeface="Tahoma" panose="020B0604030504040204" pitchFamily="34" charset="0"/>
                <a:ea typeface="Times New Roman" panose="02020603050405020304" pitchFamily="18" charset="0"/>
              </a:rPr>
              <a:t>l’</a:t>
            </a:r>
            <a:r>
              <a:rPr lang="fr-FR" dirty="0">
                <a:highlight>
                  <a:srgbClr val="FFFF00"/>
                </a:highlight>
                <a:latin typeface="Tahoma" panose="020B0604030504040204" pitchFamily="34" charset="0"/>
                <a:ea typeface="Times New Roman" panose="02020603050405020304" pitchFamily="18" charset="0"/>
              </a:rPr>
              <a:t>ordonnance  2023-605 du 15 juin 2023 en ses articles 149, 153, 171 et 175.</a:t>
            </a:r>
            <a:endParaRPr lang="fr-CI" sz="1200" dirty="0">
              <a:effectLst/>
              <a:latin typeface="Times New Roman" panose="02020603050405020304" pitchFamily="18" charset="0"/>
              <a:ea typeface="Times New Roman" panose="02020603050405020304" pitchFamily="18" charset="0"/>
            </a:endParaRPr>
          </a:p>
          <a:p>
            <a:pPr algn="just">
              <a:lnSpc>
                <a:spcPct val="115000"/>
              </a:lnSpc>
            </a:pPr>
            <a:r>
              <a:rPr lang="fr-CI" sz="1800" dirty="0">
                <a:effectLst/>
                <a:latin typeface="Tahoma" panose="020B0604030504040204" pitchFamily="34" charset="0"/>
                <a:ea typeface="Times New Roman" panose="02020603050405020304" pitchFamily="18" charset="0"/>
              </a:rPr>
              <a:t> </a:t>
            </a:r>
            <a:endParaRPr lang="fr-CI" sz="1200" dirty="0">
              <a:effectLst/>
              <a:latin typeface="Times New Roman" panose="02020603050405020304" pitchFamily="18" charset="0"/>
              <a:ea typeface="Times New Roman" panose="02020603050405020304" pitchFamily="18" charset="0"/>
            </a:endParaRPr>
          </a:p>
          <a:p>
            <a:pPr algn="just">
              <a:lnSpc>
                <a:spcPct val="115000"/>
              </a:lnSpc>
            </a:pPr>
            <a:r>
              <a:rPr lang="fr-CI" sz="1800" dirty="0">
                <a:effectLst/>
                <a:latin typeface="Tahoma" panose="020B0604030504040204" pitchFamily="34" charset="0"/>
                <a:ea typeface="Times New Roman" panose="02020603050405020304" pitchFamily="18" charset="0"/>
              </a:rPr>
              <a:t> A titre d’illustration :</a:t>
            </a:r>
            <a:endParaRPr lang="fr-CI" sz="1200" dirty="0">
              <a:effectLst/>
              <a:latin typeface="Times New Roman" panose="02020603050405020304" pitchFamily="18" charset="0"/>
              <a:ea typeface="Times New Roman" panose="02020603050405020304" pitchFamily="18" charset="0"/>
            </a:endParaRPr>
          </a:p>
          <a:p>
            <a:pPr algn="just">
              <a:lnSpc>
                <a:spcPct val="115000"/>
              </a:lnSpc>
            </a:pPr>
            <a:r>
              <a:rPr lang="fr-CI" sz="1800" dirty="0">
                <a:effectLst/>
                <a:latin typeface="Tahoma" panose="020B0604030504040204" pitchFamily="34" charset="0"/>
                <a:ea typeface="Times New Roman" panose="02020603050405020304" pitchFamily="18" charset="0"/>
              </a:rPr>
              <a:t> </a:t>
            </a:r>
            <a:endParaRPr lang="fr-CI" sz="1200" dirty="0">
              <a:effectLst/>
              <a:latin typeface="Times New Roman" panose="02020603050405020304" pitchFamily="18" charset="0"/>
              <a:ea typeface="Times New Roman" panose="02020603050405020304" pitchFamily="18" charset="0"/>
            </a:endParaRPr>
          </a:p>
          <a:p>
            <a:pPr marL="342900" lvl="0" indent="-342900" algn="just">
              <a:lnSpc>
                <a:spcPct val="115000"/>
              </a:lnSpc>
              <a:spcAft>
                <a:spcPts val="800"/>
              </a:spcAft>
              <a:buFont typeface="Symbol" panose="05050102010706020507" pitchFamily="18" charset="2"/>
              <a:buChar char=""/>
            </a:pPr>
            <a:r>
              <a:rPr lang="fr-CI" sz="1800" dirty="0">
                <a:effectLst/>
                <a:latin typeface="Tahoma" panose="020B0604030504040204" pitchFamily="34" charset="0"/>
                <a:ea typeface="Times New Roman" panose="02020603050405020304" pitchFamily="18" charset="0"/>
              </a:rPr>
              <a:t>les articles 48 à 50 de la ladite loi sont consacrés au statut des conseillers ;</a:t>
            </a:r>
            <a:endParaRPr lang="fr-CI" sz="1200" dirty="0">
              <a:effectLst/>
              <a:latin typeface="Times New Roman" panose="02020603050405020304" pitchFamily="18" charset="0"/>
              <a:ea typeface="Times New Roman" panose="02020603050405020304" pitchFamily="18" charset="0"/>
            </a:endParaRPr>
          </a:p>
        </p:txBody>
      </p:sp>
      <p:grpSp>
        <p:nvGrpSpPr>
          <p:cNvPr id="15" name="Groupe 14">
            <a:extLst>
              <a:ext uri="{FF2B5EF4-FFF2-40B4-BE49-F238E27FC236}">
                <a16:creationId xmlns:a16="http://schemas.microsoft.com/office/drawing/2014/main" id="{5D9C0BA7-559D-491E-AC63-45DDE931523B}"/>
              </a:ext>
            </a:extLst>
          </p:cNvPr>
          <p:cNvGrpSpPr/>
          <p:nvPr/>
        </p:nvGrpSpPr>
        <p:grpSpPr>
          <a:xfrm>
            <a:off x="1" y="0"/>
            <a:ext cx="3600000" cy="1834515"/>
            <a:chOff x="1" y="0"/>
            <a:chExt cx="3600000" cy="1834515"/>
          </a:xfrm>
        </p:grpSpPr>
        <p:sp>
          <p:nvSpPr>
            <p:cNvPr id="8" name="ZoneTexte 7">
              <a:extLst>
                <a:ext uri="{FF2B5EF4-FFF2-40B4-BE49-F238E27FC236}">
                  <a16:creationId xmlns:a16="http://schemas.microsoft.com/office/drawing/2014/main" id="{7DF110FE-E485-454C-B903-2CBE84EA734A}"/>
                </a:ext>
              </a:extLst>
            </p:cNvPr>
            <p:cNvSpPr txBox="1"/>
            <p:nvPr/>
          </p:nvSpPr>
          <p:spPr>
            <a:xfrm>
              <a:off x="1" y="0"/>
              <a:ext cx="3600000" cy="1834515"/>
            </a:xfrm>
            <a:prstGeom prst="flowChartOffpageConnector">
              <a:avLst/>
            </a:prstGeom>
            <a:solidFill>
              <a:schemeClr val="accent6">
                <a:lumMod val="20000"/>
                <a:lumOff val="80000"/>
              </a:schemeClr>
            </a:solidFill>
            <a:ln>
              <a:noFill/>
            </a:ln>
          </p:spPr>
          <p:txBody>
            <a:bodyPr wrap="square">
              <a:spAutoFit/>
            </a:bodyPr>
            <a:lstStyle/>
            <a:p>
              <a:pPr algn="ctr"/>
              <a:endParaRPr lang="fr-FR" sz="1800" b="1" dirty="0">
                <a:effectLst/>
                <a:latin typeface="Tahoma" panose="020B0604030504040204" pitchFamily="34" charset="0"/>
                <a:ea typeface="Times New Roman" panose="02020603050405020304" pitchFamily="18" charset="0"/>
              </a:endParaRPr>
            </a:p>
            <a:p>
              <a:pPr algn="ctr"/>
              <a:endParaRPr lang="fr-FR" sz="1800" b="1" dirty="0">
                <a:effectLst/>
                <a:latin typeface="Tahoma" panose="020B0604030504040204" pitchFamily="34" charset="0"/>
                <a:ea typeface="Times New Roman" panose="02020603050405020304" pitchFamily="18" charset="0"/>
              </a:endParaRPr>
            </a:p>
            <a:p>
              <a:pPr algn="ctr"/>
              <a:r>
                <a:rPr lang="fr-FR" sz="1800" b="1" dirty="0">
                  <a:effectLst/>
                  <a:latin typeface="Tahoma" panose="020B0604030504040204" pitchFamily="34" charset="0"/>
                  <a:ea typeface="Times New Roman" panose="02020603050405020304" pitchFamily="18" charset="0"/>
                </a:rPr>
                <a:t>STATUT DE L’ÉLU LOCAL : ENJEUX, DÉFIS ET RÉFORMES </a:t>
              </a:r>
              <a:endParaRPr lang="fr-FR" dirty="0"/>
            </a:p>
          </p:txBody>
        </p:sp>
        <p:sp>
          <p:nvSpPr>
            <p:cNvPr id="9" name="ZoneTexte 8">
              <a:extLst>
                <a:ext uri="{FF2B5EF4-FFF2-40B4-BE49-F238E27FC236}">
                  <a16:creationId xmlns:a16="http://schemas.microsoft.com/office/drawing/2014/main" id="{F4FE9902-F9D6-42C8-8662-44426AC3BA82}"/>
                </a:ext>
              </a:extLst>
            </p:cNvPr>
            <p:cNvSpPr txBox="1"/>
            <p:nvPr/>
          </p:nvSpPr>
          <p:spPr>
            <a:xfrm>
              <a:off x="1621583" y="134011"/>
              <a:ext cx="356836" cy="401479"/>
            </a:xfrm>
            <a:prstGeom prst="roundRect">
              <a:avLst/>
            </a:prstGeom>
            <a:solidFill>
              <a:schemeClr val="accent6">
                <a:lumMod val="50000"/>
              </a:schemeClr>
            </a:solidFill>
          </p:spPr>
          <p:txBody>
            <a:bodyPr wrap="none" rtlCol="0">
              <a:spAutoFit/>
            </a:bodyPr>
            <a:lstStyle/>
            <a:p>
              <a:pPr algn="ctr"/>
              <a:r>
                <a:rPr lang="fr-FR" b="1" dirty="0">
                  <a:solidFill>
                    <a:schemeClr val="bg1"/>
                  </a:solidFill>
                  <a:latin typeface="Berlin Sans FB Demi" panose="020E0802020502020306" pitchFamily="34" charset="0"/>
                </a:rPr>
                <a:t>II</a:t>
              </a:r>
            </a:p>
          </p:txBody>
        </p:sp>
      </p:grpSp>
      <p:grpSp>
        <p:nvGrpSpPr>
          <p:cNvPr id="10" name="Groupe 9">
            <a:extLst>
              <a:ext uri="{FF2B5EF4-FFF2-40B4-BE49-F238E27FC236}">
                <a16:creationId xmlns:a16="http://schemas.microsoft.com/office/drawing/2014/main" id="{4C3D223E-280D-47F0-9EC9-C71DBF4C0F01}"/>
              </a:ext>
            </a:extLst>
          </p:cNvPr>
          <p:cNvGrpSpPr/>
          <p:nvPr/>
        </p:nvGrpSpPr>
        <p:grpSpPr>
          <a:xfrm>
            <a:off x="266901" y="2281425"/>
            <a:ext cx="3066200" cy="1147575"/>
            <a:chOff x="559869" y="2293886"/>
            <a:chExt cx="3066200" cy="1147575"/>
          </a:xfrm>
        </p:grpSpPr>
        <p:sp>
          <p:nvSpPr>
            <p:cNvPr id="11" name="ZoneTexte 10">
              <a:extLst>
                <a:ext uri="{FF2B5EF4-FFF2-40B4-BE49-F238E27FC236}">
                  <a16:creationId xmlns:a16="http://schemas.microsoft.com/office/drawing/2014/main" id="{840E1517-FFE4-4A7F-B893-7D7DBEA5E22C}"/>
                </a:ext>
              </a:extLst>
            </p:cNvPr>
            <p:cNvSpPr txBox="1"/>
            <p:nvPr/>
          </p:nvSpPr>
          <p:spPr>
            <a:xfrm>
              <a:off x="559869" y="2726372"/>
              <a:ext cx="3066200" cy="715089"/>
            </a:xfrm>
            <a:prstGeom prst="roundRect">
              <a:avLst/>
            </a:prstGeom>
            <a:solidFill>
              <a:schemeClr val="accent2">
                <a:lumMod val="20000"/>
                <a:lumOff val="80000"/>
              </a:schemeClr>
            </a:solidFill>
          </p:spPr>
          <p:txBody>
            <a:bodyPr wrap="square">
              <a:spAutoFit/>
            </a:bodyPr>
            <a:lstStyle/>
            <a:p>
              <a:pPr lvl="0" algn="ctr"/>
              <a:r>
                <a:rPr lang="fr-CI" sz="1800" b="1" dirty="0">
                  <a:effectLst/>
                  <a:latin typeface="Tahoma" panose="020B0604030504040204" pitchFamily="34" charset="0"/>
                  <a:ea typeface="Times New Roman" panose="02020603050405020304" pitchFamily="18" charset="0"/>
                </a:rPr>
                <a:t>Statut juridique actuel de l’élu local.</a:t>
              </a:r>
              <a:endParaRPr lang="fr-CI" sz="1200" dirty="0">
                <a:effectLst/>
                <a:latin typeface="Times New Roman" panose="02020603050405020304" pitchFamily="18" charset="0"/>
                <a:ea typeface="Times New Roman" panose="02020603050405020304" pitchFamily="18" charset="0"/>
              </a:endParaRPr>
            </a:p>
          </p:txBody>
        </p:sp>
        <p:sp>
          <p:nvSpPr>
            <p:cNvPr id="12" name="ZoneTexte 11">
              <a:extLst>
                <a:ext uri="{FF2B5EF4-FFF2-40B4-BE49-F238E27FC236}">
                  <a16:creationId xmlns:a16="http://schemas.microsoft.com/office/drawing/2014/main" id="{6B90DCA8-D568-4AEB-89AC-DA1813D628BB}"/>
                </a:ext>
              </a:extLst>
            </p:cNvPr>
            <p:cNvSpPr txBox="1"/>
            <p:nvPr/>
          </p:nvSpPr>
          <p:spPr>
            <a:xfrm>
              <a:off x="1950022" y="2293886"/>
              <a:ext cx="285894" cy="394335"/>
            </a:xfrm>
            <a:prstGeom prst="roundRect">
              <a:avLst/>
            </a:prstGeom>
            <a:solidFill>
              <a:schemeClr val="accent2"/>
            </a:solidFill>
          </p:spPr>
          <p:txBody>
            <a:bodyPr wrap="none" rtlCol="0">
              <a:spAutoFit/>
            </a:bodyPr>
            <a:lstStyle/>
            <a:p>
              <a:r>
                <a:rPr lang="fr-FR" b="1" dirty="0">
                  <a:latin typeface="Berlin Sans FB Demi" panose="020E0802020502020306" pitchFamily="34" charset="0"/>
                </a:rPr>
                <a:t>1</a:t>
              </a:r>
            </a:p>
          </p:txBody>
        </p:sp>
      </p:grpSp>
      <p:pic>
        <p:nvPicPr>
          <p:cNvPr id="14" name="Image 13">
            <a:extLst>
              <a:ext uri="{FF2B5EF4-FFF2-40B4-BE49-F238E27FC236}">
                <a16:creationId xmlns:a16="http://schemas.microsoft.com/office/drawing/2014/main" id="{2FD3F9A1-50D3-42A4-B379-D2B828938B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513" y="3655957"/>
            <a:ext cx="2466975" cy="1847850"/>
          </a:xfrm>
          <a:prstGeom prst="rect">
            <a:avLst/>
          </a:prstGeom>
        </p:spPr>
      </p:pic>
    </p:spTree>
    <p:extLst>
      <p:ext uri="{BB962C8B-B14F-4D97-AF65-F5344CB8AC3E}">
        <p14:creationId xmlns:p14="http://schemas.microsoft.com/office/powerpoint/2010/main" val="758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9D5CEA7-8709-4E19-9D0D-3120953DB8B0}"/>
              </a:ext>
            </a:extLst>
          </p:cNvPr>
          <p:cNvSpPr txBox="1"/>
          <p:nvPr/>
        </p:nvSpPr>
        <p:spPr>
          <a:xfrm>
            <a:off x="4625461" y="1037821"/>
            <a:ext cx="6093228" cy="4067267"/>
          </a:xfrm>
          <a:prstGeom prst="rect">
            <a:avLst/>
          </a:prstGeom>
          <a:noFill/>
        </p:spPr>
        <p:txBody>
          <a:bodyPr wrap="square">
            <a:spAutoFit/>
          </a:bodyPr>
          <a:lstStyle/>
          <a:p>
            <a:pPr marL="457200" algn="just">
              <a:lnSpc>
                <a:spcPct val="115000"/>
              </a:lnSpc>
            </a:pPr>
            <a:r>
              <a:rPr lang="fr-CI" dirty="0">
                <a:effectLst/>
                <a:latin typeface="Tahoma" panose="020B0604030504040204" pitchFamily="34" charset="0"/>
                <a:ea typeface="Tahoma" panose="020B0604030504040204" pitchFamily="34" charset="0"/>
                <a:cs typeface="Tahoma" panose="020B0604030504040204" pitchFamily="34" charset="0"/>
              </a:rPr>
              <a:t> </a:t>
            </a:r>
          </a:p>
          <a:p>
            <a:pPr marL="342900" lvl="0" indent="-342900" algn="just">
              <a:lnSpc>
                <a:spcPct val="115000"/>
              </a:lnSpc>
              <a:buFont typeface="Symbol" panose="05050102010706020507" pitchFamily="18" charset="2"/>
              <a:buChar char=""/>
            </a:pPr>
            <a:r>
              <a:rPr lang="fr-CI" dirty="0">
                <a:effectLst/>
                <a:latin typeface="Tahoma" panose="020B0604030504040204" pitchFamily="34" charset="0"/>
                <a:ea typeface="Tahoma" panose="020B0604030504040204" pitchFamily="34" charset="0"/>
                <a:cs typeface="Tahoma" panose="020B0604030504040204" pitchFamily="34" charset="0"/>
              </a:rPr>
              <a:t>les articles 53 à 55 définissent certaines conditions à remplir pour être membre des municipalités ou des bureaux de conseils régionaux, tandis que les articles 56 et 57 en déterminent les droits et avantages ;</a:t>
            </a:r>
          </a:p>
          <a:p>
            <a:pPr marL="457200" algn="just">
              <a:lnSpc>
                <a:spcPct val="115000"/>
              </a:lnSpc>
            </a:pPr>
            <a:r>
              <a:rPr lang="fr-CI" dirty="0">
                <a:effectLst/>
                <a:latin typeface="Tahoma" panose="020B0604030504040204" pitchFamily="34" charset="0"/>
                <a:ea typeface="Tahoma" panose="020B0604030504040204" pitchFamily="34" charset="0"/>
                <a:cs typeface="Tahoma" panose="020B0604030504040204" pitchFamily="34" charset="0"/>
              </a:rPr>
              <a:t> </a:t>
            </a:r>
          </a:p>
          <a:p>
            <a:pPr marL="342900" lvl="0" indent="-342900" algn="just">
              <a:lnSpc>
                <a:spcPct val="115000"/>
              </a:lnSpc>
              <a:buFont typeface="Symbol" panose="05050102010706020507" pitchFamily="18" charset="2"/>
              <a:buChar char=""/>
            </a:pPr>
            <a:r>
              <a:rPr lang="fr-CI" dirty="0">
                <a:effectLst/>
                <a:latin typeface="Tahoma" panose="020B0604030504040204" pitchFamily="34" charset="0"/>
                <a:ea typeface="Tahoma" panose="020B0604030504040204" pitchFamily="34" charset="0"/>
                <a:cs typeface="Tahoma" panose="020B0604030504040204" pitchFamily="34" charset="0"/>
              </a:rPr>
              <a:t>les articles 73 à 76 de la même loi, fixent les sanctions disciplinaires applicables aux élus locaux.</a:t>
            </a:r>
          </a:p>
          <a:p>
            <a:pPr lvl="0" algn="just">
              <a:lnSpc>
                <a:spcPct val="115000"/>
              </a:lnSpc>
            </a:pPr>
            <a:endParaRPr lang="fr-CI" dirty="0">
              <a:effectLst/>
              <a:latin typeface="Tahoma" panose="020B0604030504040204" pitchFamily="34" charset="0"/>
              <a:ea typeface="Tahoma" panose="020B0604030504040204" pitchFamily="34" charset="0"/>
              <a:cs typeface="Tahoma" panose="020B0604030504040204" pitchFamily="34" charset="0"/>
            </a:endParaRPr>
          </a:p>
          <a:p>
            <a:pPr algn="just"/>
            <a:r>
              <a:rPr lang="fr-CI" dirty="0">
                <a:effectLst/>
                <a:latin typeface="Tahoma" panose="020B0604030504040204" pitchFamily="34" charset="0"/>
                <a:ea typeface="Tahoma" panose="020B0604030504040204" pitchFamily="34" charset="0"/>
                <a:cs typeface="Tahoma" panose="020B0604030504040204" pitchFamily="34" charset="0"/>
              </a:rPr>
              <a:t>Au total, si l’on ne peut nier l’existence de dispositif faisant office de statut de l’élu local en côte d’Ivoire, il apparaît toutefois, nécessaire d’apporter des reformes au cadre existant dans une optique d’adaptation.</a:t>
            </a:r>
            <a:endParaRPr lang="fr-FR" dirty="0">
              <a:latin typeface="Tahoma" panose="020B0604030504040204" pitchFamily="34" charset="0"/>
              <a:ea typeface="Tahoma" panose="020B0604030504040204" pitchFamily="34" charset="0"/>
              <a:cs typeface="Tahoma" panose="020B0604030504040204" pitchFamily="34" charset="0"/>
            </a:endParaRPr>
          </a:p>
        </p:txBody>
      </p:sp>
      <p:grpSp>
        <p:nvGrpSpPr>
          <p:cNvPr id="2" name="Groupe 1">
            <a:extLst>
              <a:ext uri="{FF2B5EF4-FFF2-40B4-BE49-F238E27FC236}">
                <a16:creationId xmlns:a16="http://schemas.microsoft.com/office/drawing/2014/main" id="{0CBFB359-0D14-4591-8D6E-52B38836D0D7}"/>
              </a:ext>
            </a:extLst>
          </p:cNvPr>
          <p:cNvGrpSpPr/>
          <p:nvPr/>
        </p:nvGrpSpPr>
        <p:grpSpPr>
          <a:xfrm>
            <a:off x="1" y="0"/>
            <a:ext cx="3600000" cy="1834515"/>
            <a:chOff x="1" y="0"/>
            <a:chExt cx="3600000" cy="1834515"/>
          </a:xfrm>
        </p:grpSpPr>
        <p:sp>
          <p:nvSpPr>
            <p:cNvPr id="8" name="ZoneTexte 7">
              <a:extLst>
                <a:ext uri="{FF2B5EF4-FFF2-40B4-BE49-F238E27FC236}">
                  <a16:creationId xmlns:a16="http://schemas.microsoft.com/office/drawing/2014/main" id="{63F2486A-1591-4D24-8757-8B35CD12465F}"/>
                </a:ext>
              </a:extLst>
            </p:cNvPr>
            <p:cNvSpPr txBox="1"/>
            <p:nvPr/>
          </p:nvSpPr>
          <p:spPr>
            <a:xfrm>
              <a:off x="1" y="0"/>
              <a:ext cx="3600000" cy="1834515"/>
            </a:xfrm>
            <a:prstGeom prst="flowChartOffpageConnector">
              <a:avLst/>
            </a:prstGeom>
            <a:solidFill>
              <a:schemeClr val="accent6">
                <a:lumMod val="20000"/>
                <a:lumOff val="80000"/>
              </a:schemeClr>
            </a:solidFill>
            <a:ln>
              <a:noFill/>
            </a:ln>
          </p:spPr>
          <p:txBody>
            <a:bodyPr wrap="square">
              <a:spAutoFit/>
            </a:bodyPr>
            <a:lstStyle/>
            <a:p>
              <a:pPr algn="ctr"/>
              <a:endParaRPr lang="fr-FR" sz="1800" b="1" dirty="0">
                <a:effectLst/>
                <a:latin typeface="Tahoma" panose="020B0604030504040204" pitchFamily="34" charset="0"/>
                <a:ea typeface="Times New Roman" panose="02020603050405020304" pitchFamily="18" charset="0"/>
              </a:endParaRPr>
            </a:p>
            <a:p>
              <a:pPr algn="ctr"/>
              <a:endParaRPr lang="fr-FR" sz="1800" b="1" dirty="0">
                <a:effectLst/>
                <a:latin typeface="Tahoma" panose="020B0604030504040204" pitchFamily="34" charset="0"/>
                <a:ea typeface="Times New Roman" panose="02020603050405020304" pitchFamily="18" charset="0"/>
              </a:endParaRPr>
            </a:p>
            <a:p>
              <a:pPr algn="ctr"/>
              <a:r>
                <a:rPr lang="fr-FR" sz="1800" b="1" dirty="0">
                  <a:effectLst/>
                  <a:latin typeface="Tahoma" panose="020B0604030504040204" pitchFamily="34" charset="0"/>
                  <a:ea typeface="Times New Roman" panose="02020603050405020304" pitchFamily="18" charset="0"/>
                </a:rPr>
                <a:t>STATUT DE L’ÉLU LOCAL : ENJEUX, DÉFIS ET RÉFORMES </a:t>
              </a:r>
              <a:endParaRPr lang="fr-FR" dirty="0"/>
            </a:p>
          </p:txBody>
        </p:sp>
        <p:sp>
          <p:nvSpPr>
            <p:cNvPr id="9" name="ZoneTexte 8">
              <a:extLst>
                <a:ext uri="{FF2B5EF4-FFF2-40B4-BE49-F238E27FC236}">
                  <a16:creationId xmlns:a16="http://schemas.microsoft.com/office/drawing/2014/main" id="{B6FC4CD3-E1A3-48B2-A66B-FF0BAE846257}"/>
                </a:ext>
              </a:extLst>
            </p:cNvPr>
            <p:cNvSpPr txBox="1"/>
            <p:nvPr/>
          </p:nvSpPr>
          <p:spPr>
            <a:xfrm>
              <a:off x="1621583" y="134011"/>
              <a:ext cx="356836" cy="401479"/>
            </a:xfrm>
            <a:prstGeom prst="roundRect">
              <a:avLst/>
            </a:prstGeom>
            <a:solidFill>
              <a:schemeClr val="accent6">
                <a:lumMod val="50000"/>
              </a:schemeClr>
            </a:solidFill>
          </p:spPr>
          <p:txBody>
            <a:bodyPr wrap="none" rtlCol="0">
              <a:spAutoFit/>
            </a:bodyPr>
            <a:lstStyle/>
            <a:p>
              <a:pPr algn="ctr"/>
              <a:r>
                <a:rPr lang="fr-FR" b="1" dirty="0">
                  <a:solidFill>
                    <a:schemeClr val="bg1"/>
                  </a:solidFill>
                  <a:latin typeface="Berlin Sans FB Demi" panose="020E0802020502020306" pitchFamily="34" charset="0"/>
                </a:rPr>
                <a:t>II</a:t>
              </a:r>
            </a:p>
          </p:txBody>
        </p:sp>
      </p:grpSp>
      <p:grpSp>
        <p:nvGrpSpPr>
          <p:cNvPr id="10" name="Groupe 9">
            <a:extLst>
              <a:ext uri="{FF2B5EF4-FFF2-40B4-BE49-F238E27FC236}">
                <a16:creationId xmlns:a16="http://schemas.microsoft.com/office/drawing/2014/main" id="{03994144-B17B-414E-9801-3DB2120791BA}"/>
              </a:ext>
            </a:extLst>
          </p:cNvPr>
          <p:cNvGrpSpPr/>
          <p:nvPr/>
        </p:nvGrpSpPr>
        <p:grpSpPr>
          <a:xfrm>
            <a:off x="266901" y="2281425"/>
            <a:ext cx="3066200" cy="1147575"/>
            <a:chOff x="559869" y="2293886"/>
            <a:chExt cx="3066200" cy="1147575"/>
          </a:xfrm>
        </p:grpSpPr>
        <p:sp>
          <p:nvSpPr>
            <p:cNvPr id="11" name="ZoneTexte 10">
              <a:extLst>
                <a:ext uri="{FF2B5EF4-FFF2-40B4-BE49-F238E27FC236}">
                  <a16:creationId xmlns:a16="http://schemas.microsoft.com/office/drawing/2014/main" id="{5E089BD9-D2E9-4FFB-A8ED-C59C13FC0AFF}"/>
                </a:ext>
              </a:extLst>
            </p:cNvPr>
            <p:cNvSpPr txBox="1"/>
            <p:nvPr/>
          </p:nvSpPr>
          <p:spPr>
            <a:xfrm>
              <a:off x="559869" y="2726372"/>
              <a:ext cx="3066200" cy="715089"/>
            </a:xfrm>
            <a:prstGeom prst="roundRect">
              <a:avLst/>
            </a:prstGeom>
            <a:solidFill>
              <a:schemeClr val="accent2">
                <a:lumMod val="20000"/>
                <a:lumOff val="80000"/>
              </a:schemeClr>
            </a:solidFill>
          </p:spPr>
          <p:txBody>
            <a:bodyPr wrap="square">
              <a:spAutoFit/>
            </a:bodyPr>
            <a:lstStyle/>
            <a:p>
              <a:pPr lvl="0" algn="ctr"/>
              <a:r>
                <a:rPr lang="fr-CI" sz="1800" b="1" dirty="0">
                  <a:effectLst/>
                  <a:latin typeface="Tahoma" panose="020B0604030504040204" pitchFamily="34" charset="0"/>
                  <a:ea typeface="Times New Roman" panose="02020603050405020304" pitchFamily="18" charset="0"/>
                </a:rPr>
                <a:t>Statut juridique actuel de l’élu local.</a:t>
              </a:r>
              <a:endParaRPr lang="fr-CI" sz="1200" dirty="0">
                <a:effectLst/>
                <a:latin typeface="Times New Roman" panose="02020603050405020304" pitchFamily="18" charset="0"/>
                <a:ea typeface="Times New Roman" panose="02020603050405020304" pitchFamily="18" charset="0"/>
              </a:endParaRPr>
            </a:p>
          </p:txBody>
        </p:sp>
        <p:sp>
          <p:nvSpPr>
            <p:cNvPr id="12" name="ZoneTexte 11">
              <a:extLst>
                <a:ext uri="{FF2B5EF4-FFF2-40B4-BE49-F238E27FC236}">
                  <a16:creationId xmlns:a16="http://schemas.microsoft.com/office/drawing/2014/main" id="{5F323155-74F5-400C-907A-CF17AB6DD30A}"/>
                </a:ext>
              </a:extLst>
            </p:cNvPr>
            <p:cNvSpPr txBox="1"/>
            <p:nvPr/>
          </p:nvSpPr>
          <p:spPr>
            <a:xfrm>
              <a:off x="1950022" y="2293886"/>
              <a:ext cx="285894" cy="394335"/>
            </a:xfrm>
            <a:prstGeom prst="roundRect">
              <a:avLst/>
            </a:prstGeom>
            <a:solidFill>
              <a:schemeClr val="accent2"/>
            </a:solidFill>
          </p:spPr>
          <p:txBody>
            <a:bodyPr wrap="none" rtlCol="0">
              <a:spAutoFit/>
            </a:bodyPr>
            <a:lstStyle/>
            <a:p>
              <a:r>
                <a:rPr lang="fr-FR" b="1" dirty="0">
                  <a:latin typeface="Berlin Sans FB Demi" panose="020E0802020502020306" pitchFamily="34" charset="0"/>
                </a:rPr>
                <a:t>1</a:t>
              </a:r>
            </a:p>
          </p:txBody>
        </p:sp>
      </p:grpSp>
      <p:pic>
        <p:nvPicPr>
          <p:cNvPr id="13" name="Image 12">
            <a:extLst>
              <a:ext uri="{FF2B5EF4-FFF2-40B4-BE49-F238E27FC236}">
                <a16:creationId xmlns:a16="http://schemas.microsoft.com/office/drawing/2014/main" id="{4B3DDADF-A26E-41EA-88AC-AB4CC006A2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513" y="3655957"/>
            <a:ext cx="2466975" cy="1847850"/>
          </a:xfrm>
          <a:prstGeom prst="rect">
            <a:avLst/>
          </a:prstGeom>
        </p:spPr>
      </p:pic>
    </p:spTree>
    <p:extLst>
      <p:ext uri="{BB962C8B-B14F-4D97-AF65-F5344CB8AC3E}">
        <p14:creationId xmlns:p14="http://schemas.microsoft.com/office/powerpoint/2010/main" val="380044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par>
                          <p:cTn id="18" fill="hold">
                            <p:stCondLst>
                              <p:cond delay="2000"/>
                            </p:stCondLst>
                            <p:childTnLst>
                              <p:par>
                                <p:cTn id="19" presetID="14" presetClass="entr" presetSubtype="1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randombar(horizont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14C658E-DEA6-42A3-BFB7-9FAA7282ACEA}"/>
              </a:ext>
            </a:extLst>
          </p:cNvPr>
          <p:cNvSpPr txBox="1"/>
          <p:nvPr/>
        </p:nvSpPr>
        <p:spPr>
          <a:xfrm>
            <a:off x="4870685" y="1416141"/>
            <a:ext cx="6093228" cy="4025717"/>
          </a:xfrm>
          <a:prstGeom prst="rect">
            <a:avLst/>
          </a:prstGeom>
          <a:noFill/>
        </p:spPr>
        <p:txBody>
          <a:bodyPr wrap="square">
            <a:spAutoFit/>
          </a:bodyPr>
          <a:lstStyle/>
          <a:p>
            <a:pPr algn="just">
              <a:lnSpc>
                <a:spcPct val="115000"/>
              </a:lnSpc>
            </a:pPr>
            <a:r>
              <a:rPr lang="fr-CI" dirty="0">
                <a:effectLst/>
                <a:latin typeface="Tahoma" panose="020B0604030504040204" pitchFamily="34" charset="0"/>
                <a:ea typeface="Tahoma" panose="020B0604030504040204" pitchFamily="34" charset="0"/>
                <a:cs typeface="Tahoma" panose="020B0604030504040204" pitchFamily="34" charset="0"/>
              </a:rPr>
              <a:t>La première suggestion que nous préconisons en matière de réforme du statut de l’élu local, est de rassembler les dispositions y afférentes en un texte législatif distinct, intitulé « statut de l’élu local ».</a:t>
            </a:r>
          </a:p>
          <a:p>
            <a:pPr algn="just">
              <a:lnSpc>
                <a:spcPct val="115000"/>
              </a:lnSpc>
            </a:pPr>
            <a:r>
              <a:rPr lang="fr-CI" dirty="0">
                <a:effectLst/>
                <a:latin typeface="Tahoma" panose="020B0604030504040204" pitchFamily="34" charset="0"/>
                <a:ea typeface="Tahoma" panose="020B0604030504040204" pitchFamily="34" charset="0"/>
                <a:cs typeface="Tahoma" panose="020B0604030504040204" pitchFamily="34" charset="0"/>
              </a:rPr>
              <a:t>Cette option aurait pour avantages, entre autres, de faciliter l’appropriation par les parties prenantes de ce dispositif.</a:t>
            </a:r>
          </a:p>
          <a:p>
            <a:pPr algn="just">
              <a:lnSpc>
                <a:spcPct val="115000"/>
              </a:lnSpc>
            </a:pPr>
            <a:r>
              <a:rPr lang="fr-CI" dirty="0">
                <a:effectLst/>
                <a:latin typeface="Tahoma" panose="020B0604030504040204" pitchFamily="34" charset="0"/>
                <a:ea typeface="Tahoma" panose="020B0604030504040204" pitchFamily="34" charset="0"/>
                <a:cs typeface="Tahoma" panose="020B0604030504040204" pitchFamily="34" charset="0"/>
              </a:rPr>
              <a:t> </a:t>
            </a:r>
          </a:p>
          <a:p>
            <a:pPr algn="just"/>
            <a:r>
              <a:rPr lang="fr-CI" dirty="0">
                <a:effectLst/>
                <a:latin typeface="Tahoma" panose="020B0604030504040204" pitchFamily="34" charset="0"/>
                <a:ea typeface="Tahoma" panose="020B0604030504040204" pitchFamily="34" charset="0"/>
                <a:cs typeface="Tahoma" panose="020B0604030504040204" pitchFamily="34" charset="0"/>
              </a:rPr>
              <a:t>Dans cette logique, et en application des instructions du Ministre de l’Intérieur et de la sécurité, un avant-projet de loi portant statut de l’élu local a été rédigé. Il comporte plus d’une soixantaines d’articles regroupés en neuf titres :</a:t>
            </a:r>
            <a:endParaRPr lang="fr-FR" dirty="0">
              <a:latin typeface="Tahoma" panose="020B0604030504040204" pitchFamily="34" charset="0"/>
              <a:ea typeface="Tahoma" panose="020B0604030504040204" pitchFamily="34" charset="0"/>
              <a:cs typeface="Tahoma" panose="020B0604030504040204" pitchFamily="34" charset="0"/>
            </a:endParaRPr>
          </a:p>
        </p:txBody>
      </p:sp>
      <p:grpSp>
        <p:nvGrpSpPr>
          <p:cNvPr id="14" name="Groupe 13">
            <a:extLst>
              <a:ext uri="{FF2B5EF4-FFF2-40B4-BE49-F238E27FC236}">
                <a16:creationId xmlns:a16="http://schemas.microsoft.com/office/drawing/2014/main" id="{ECC3837E-35F4-4E07-B7DC-D41AFC2A44AF}"/>
              </a:ext>
            </a:extLst>
          </p:cNvPr>
          <p:cNvGrpSpPr/>
          <p:nvPr/>
        </p:nvGrpSpPr>
        <p:grpSpPr>
          <a:xfrm>
            <a:off x="1" y="0"/>
            <a:ext cx="3600000" cy="1834515"/>
            <a:chOff x="1" y="0"/>
            <a:chExt cx="3600000" cy="1834515"/>
          </a:xfrm>
        </p:grpSpPr>
        <p:sp>
          <p:nvSpPr>
            <p:cNvPr id="8" name="ZoneTexte 7">
              <a:extLst>
                <a:ext uri="{FF2B5EF4-FFF2-40B4-BE49-F238E27FC236}">
                  <a16:creationId xmlns:a16="http://schemas.microsoft.com/office/drawing/2014/main" id="{FEC7CDCE-07E9-439A-ADFF-AD1377CA9F4C}"/>
                </a:ext>
              </a:extLst>
            </p:cNvPr>
            <p:cNvSpPr txBox="1"/>
            <p:nvPr/>
          </p:nvSpPr>
          <p:spPr>
            <a:xfrm>
              <a:off x="1" y="0"/>
              <a:ext cx="3600000" cy="1834515"/>
            </a:xfrm>
            <a:prstGeom prst="flowChartOffpageConnector">
              <a:avLst/>
            </a:prstGeom>
            <a:solidFill>
              <a:schemeClr val="accent6">
                <a:lumMod val="20000"/>
                <a:lumOff val="80000"/>
              </a:schemeClr>
            </a:solidFill>
            <a:ln>
              <a:noFill/>
            </a:ln>
          </p:spPr>
          <p:txBody>
            <a:bodyPr wrap="square">
              <a:spAutoFit/>
            </a:bodyPr>
            <a:lstStyle/>
            <a:p>
              <a:pPr algn="ctr"/>
              <a:endParaRPr lang="fr-FR" sz="1800" b="1" dirty="0">
                <a:effectLst/>
                <a:latin typeface="Tahoma" panose="020B0604030504040204" pitchFamily="34" charset="0"/>
                <a:ea typeface="Times New Roman" panose="02020603050405020304" pitchFamily="18" charset="0"/>
              </a:endParaRPr>
            </a:p>
            <a:p>
              <a:pPr algn="ctr"/>
              <a:endParaRPr lang="fr-FR" sz="1800" b="1" dirty="0">
                <a:effectLst/>
                <a:latin typeface="Tahoma" panose="020B0604030504040204" pitchFamily="34" charset="0"/>
                <a:ea typeface="Times New Roman" panose="02020603050405020304" pitchFamily="18" charset="0"/>
              </a:endParaRPr>
            </a:p>
            <a:p>
              <a:pPr algn="ctr"/>
              <a:r>
                <a:rPr lang="fr-FR" sz="1800" b="1" dirty="0">
                  <a:effectLst/>
                  <a:latin typeface="Tahoma" panose="020B0604030504040204" pitchFamily="34" charset="0"/>
                  <a:ea typeface="Times New Roman" panose="02020603050405020304" pitchFamily="18" charset="0"/>
                </a:rPr>
                <a:t>STATUT DE L’ÉLU LOCAL : ENJEUX, DÉFIS ET RÉFORMES </a:t>
              </a:r>
              <a:endParaRPr lang="fr-FR" dirty="0"/>
            </a:p>
          </p:txBody>
        </p:sp>
        <p:sp>
          <p:nvSpPr>
            <p:cNvPr id="9" name="ZoneTexte 8">
              <a:extLst>
                <a:ext uri="{FF2B5EF4-FFF2-40B4-BE49-F238E27FC236}">
                  <a16:creationId xmlns:a16="http://schemas.microsoft.com/office/drawing/2014/main" id="{0F415B3E-94A2-4ACD-8841-9B4E715B54E7}"/>
                </a:ext>
              </a:extLst>
            </p:cNvPr>
            <p:cNvSpPr txBox="1"/>
            <p:nvPr/>
          </p:nvSpPr>
          <p:spPr>
            <a:xfrm>
              <a:off x="1621583" y="134011"/>
              <a:ext cx="356836" cy="401479"/>
            </a:xfrm>
            <a:prstGeom prst="roundRect">
              <a:avLst/>
            </a:prstGeom>
            <a:solidFill>
              <a:schemeClr val="accent6">
                <a:lumMod val="50000"/>
              </a:schemeClr>
            </a:solidFill>
          </p:spPr>
          <p:txBody>
            <a:bodyPr wrap="none" rtlCol="0">
              <a:spAutoFit/>
            </a:bodyPr>
            <a:lstStyle/>
            <a:p>
              <a:pPr algn="ctr"/>
              <a:r>
                <a:rPr lang="fr-FR" b="1" dirty="0">
                  <a:solidFill>
                    <a:schemeClr val="bg1"/>
                  </a:solidFill>
                  <a:latin typeface="Berlin Sans FB Demi" panose="020E0802020502020306" pitchFamily="34" charset="0"/>
                </a:rPr>
                <a:t>II</a:t>
              </a:r>
            </a:p>
          </p:txBody>
        </p:sp>
      </p:grpSp>
      <p:grpSp>
        <p:nvGrpSpPr>
          <p:cNvPr id="10" name="Groupe 9">
            <a:extLst>
              <a:ext uri="{FF2B5EF4-FFF2-40B4-BE49-F238E27FC236}">
                <a16:creationId xmlns:a16="http://schemas.microsoft.com/office/drawing/2014/main" id="{FA2BF645-EE6C-48E1-BEC8-E84EBB1619D4}"/>
              </a:ext>
            </a:extLst>
          </p:cNvPr>
          <p:cNvGrpSpPr/>
          <p:nvPr/>
        </p:nvGrpSpPr>
        <p:grpSpPr>
          <a:xfrm>
            <a:off x="266901" y="2281425"/>
            <a:ext cx="3066200" cy="1147575"/>
            <a:chOff x="559869" y="2293886"/>
            <a:chExt cx="3066200" cy="1147575"/>
          </a:xfrm>
        </p:grpSpPr>
        <p:sp>
          <p:nvSpPr>
            <p:cNvPr id="11" name="ZoneTexte 10">
              <a:extLst>
                <a:ext uri="{FF2B5EF4-FFF2-40B4-BE49-F238E27FC236}">
                  <a16:creationId xmlns:a16="http://schemas.microsoft.com/office/drawing/2014/main" id="{8A96A007-9C98-4AA1-83AB-BB5275206BE9}"/>
                </a:ext>
              </a:extLst>
            </p:cNvPr>
            <p:cNvSpPr txBox="1"/>
            <p:nvPr/>
          </p:nvSpPr>
          <p:spPr>
            <a:xfrm>
              <a:off x="559869" y="2726372"/>
              <a:ext cx="3066200" cy="715089"/>
            </a:xfrm>
            <a:prstGeom prst="roundRect">
              <a:avLst/>
            </a:prstGeom>
            <a:solidFill>
              <a:schemeClr val="accent2">
                <a:lumMod val="20000"/>
                <a:lumOff val="80000"/>
              </a:schemeClr>
            </a:solidFill>
          </p:spPr>
          <p:txBody>
            <a:bodyPr wrap="square">
              <a:spAutoFit/>
            </a:bodyPr>
            <a:lstStyle/>
            <a:p>
              <a:pPr lvl="0" algn="ctr"/>
              <a:r>
                <a:rPr lang="fr-CI" sz="1800" b="1" dirty="0">
                  <a:effectLst/>
                  <a:latin typeface="Tahoma" panose="020B0604030504040204" pitchFamily="34" charset="0"/>
                  <a:ea typeface="Times New Roman" panose="02020603050405020304" pitchFamily="18" charset="0"/>
                </a:rPr>
                <a:t>Suggestions de réforme du statut de l’élu local</a:t>
              </a:r>
              <a:endParaRPr lang="fr-CI" sz="1200" dirty="0">
                <a:effectLst/>
                <a:latin typeface="Times New Roman" panose="02020603050405020304" pitchFamily="18" charset="0"/>
                <a:ea typeface="Times New Roman" panose="02020603050405020304" pitchFamily="18" charset="0"/>
              </a:endParaRPr>
            </a:p>
          </p:txBody>
        </p:sp>
        <p:sp>
          <p:nvSpPr>
            <p:cNvPr id="12" name="ZoneTexte 11">
              <a:extLst>
                <a:ext uri="{FF2B5EF4-FFF2-40B4-BE49-F238E27FC236}">
                  <a16:creationId xmlns:a16="http://schemas.microsoft.com/office/drawing/2014/main" id="{5C685C8B-D854-4E7B-9DC8-3944102C1D08}"/>
                </a:ext>
              </a:extLst>
            </p:cNvPr>
            <p:cNvSpPr txBox="1"/>
            <p:nvPr/>
          </p:nvSpPr>
          <p:spPr>
            <a:xfrm>
              <a:off x="1950022" y="2293886"/>
              <a:ext cx="335553" cy="401479"/>
            </a:xfrm>
            <a:prstGeom prst="roundRect">
              <a:avLst/>
            </a:prstGeom>
            <a:solidFill>
              <a:schemeClr val="accent2"/>
            </a:solidFill>
          </p:spPr>
          <p:txBody>
            <a:bodyPr wrap="none" rtlCol="0">
              <a:spAutoFit/>
            </a:bodyPr>
            <a:lstStyle/>
            <a:p>
              <a:r>
                <a:rPr lang="fr-FR" b="1" dirty="0">
                  <a:latin typeface="Berlin Sans FB Demi" panose="020E0802020502020306" pitchFamily="34" charset="0"/>
                </a:rPr>
                <a:t>2</a:t>
              </a:r>
            </a:p>
          </p:txBody>
        </p:sp>
      </p:grpSp>
      <p:pic>
        <p:nvPicPr>
          <p:cNvPr id="13" name="Image 12">
            <a:extLst>
              <a:ext uri="{FF2B5EF4-FFF2-40B4-BE49-F238E27FC236}">
                <a16:creationId xmlns:a16="http://schemas.microsoft.com/office/drawing/2014/main" id="{1BBD5A53-AA7F-420A-939B-EDA2106C3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513" y="3655957"/>
            <a:ext cx="2466975" cy="1847850"/>
          </a:xfrm>
          <a:prstGeom prst="rect">
            <a:avLst/>
          </a:prstGeom>
        </p:spPr>
      </p:pic>
    </p:spTree>
    <p:extLst>
      <p:ext uri="{BB962C8B-B14F-4D97-AF65-F5344CB8AC3E}">
        <p14:creationId xmlns:p14="http://schemas.microsoft.com/office/powerpoint/2010/main" val="386208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randombar(horizontal)">
                                      <p:cBhvr>
                                        <p:cTn id="15" dur="500"/>
                                        <p:tgtEl>
                                          <p:spTgt spid="13"/>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D569E01-4E85-4053-9AD7-5D4F1E3F36BC}"/>
              </a:ext>
            </a:extLst>
          </p:cNvPr>
          <p:cNvSpPr txBox="1"/>
          <p:nvPr/>
        </p:nvSpPr>
        <p:spPr>
          <a:xfrm>
            <a:off x="465066" y="3258241"/>
            <a:ext cx="3450714" cy="1328023"/>
          </a:xfrm>
          <a:prstGeom prst="roundRect">
            <a:avLst/>
          </a:prstGeom>
          <a:solidFill>
            <a:schemeClr val="accent2">
              <a:lumMod val="50000"/>
            </a:schemeClr>
          </a:solidFill>
          <a:ln>
            <a:noFill/>
          </a:ln>
          <a:effectLst>
            <a:glow rad="101600">
              <a:schemeClr val="accent2">
                <a:satMod val="175000"/>
                <a:alpha val="40000"/>
              </a:schemeClr>
            </a:glow>
          </a:effectLst>
        </p:spPr>
        <p:txBody>
          <a:bodyPr wrap="square">
            <a:spAutoFit/>
          </a:bodyPr>
          <a:lstStyle/>
          <a:p>
            <a:pPr algn="ctr"/>
            <a:r>
              <a:rPr lang="fr-FR" sz="1800" b="1" dirty="0">
                <a:solidFill>
                  <a:schemeClr val="bg1"/>
                </a:solidFill>
                <a:effectLst/>
                <a:latin typeface="Tahoma" panose="020B0604030504040204" pitchFamily="34" charset="0"/>
                <a:ea typeface="Times New Roman" panose="02020603050405020304" pitchFamily="18" charset="0"/>
              </a:rPr>
              <a:t>STATUT DU PERSONNEL DES COLLECTIVITES : </a:t>
            </a:r>
            <a:r>
              <a:rPr lang="fr-CI" sz="1800" b="1" dirty="0">
                <a:solidFill>
                  <a:schemeClr val="bg1"/>
                </a:solidFill>
                <a:effectLst/>
                <a:latin typeface="Tahoma" panose="020B0604030504040204" pitchFamily="34" charset="0"/>
                <a:ea typeface="Times New Roman" panose="02020603050405020304" pitchFamily="18" charset="0"/>
              </a:rPr>
              <a:t>CADRE JURIDIQUE </a:t>
            </a:r>
            <a:r>
              <a:rPr lang="fr-FR" sz="1800" b="1" dirty="0">
                <a:solidFill>
                  <a:schemeClr val="bg1"/>
                </a:solidFill>
                <a:effectLst/>
                <a:latin typeface="Tahoma" panose="020B0604030504040204" pitchFamily="34" charset="0"/>
                <a:ea typeface="Times New Roman" panose="02020603050405020304" pitchFamily="18" charset="0"/>
              </a:rPr>
              <a:t>ET NECESSITES DE REFORME</a:t>
            </a:r>
            <a:endParaRPr lang="fr-FR" dirty="0">
              <a:solidFill>
                <a:schemeClr val="bg1"/>
              </a:solidFill>
            </a:endParaRPr>
          </a:p>
        </p:txBody>
      </p:sp>
      <p:sp>
        <p:nvSpPr>
          <p:cNvPr id="5" name="ZoneTexte 4">
            <a:extLst>
              <a:ext uri="{FF2B5EF4-FFF2-40B4-BE49-F238E27FC236}">
                <a16:creationId xmlns:a16="http://schemas.microsoft.com/office/drawing/2014/main" id="{B6799C3E-A4A5-4502-8D95-AE84F4454EFD}"/>
              </a:ext>
            </a:extLst>
          </p:cNvPr>
          <p:cNvSpPr txBox="1"/>
          <p:nvPr/>
        </p:nvSpPr>
        <p:spPr>
          <a:xfrm>
            <a:off x="1858362" y="2754898"/>
            <a:ext cx="664122" cy="461665"/>
          </a:xfrm>
          <a:prstGeom prst="rect">
            <a:avLst/>
          </a:prstGeom>
          <a:noFill/>
        </p:spPr>
        <p:txBody>
          <a:bodyPr wrap="square">
            <a:spAutoFit/>
          </a:bodyPr>
          <a:lstStyle/>
          <a:p>
            <a:pPr algn="ctr"/>
            <a:r>
              <a:rPr lang="fr-FR" sz="2400" b="1" dirty="0">
                <a:effectLst/>
                <a:latin typeface="Tahoma" panose="020B0604030504040204" pitchFamily="34" charset="0"/>
                <a:ea typeface="Times New Roman" panose="02020603050405020304" pitchFamily="18" charset="0"/>
              </a:rPr>
              <a:t>III</a:t>
            </a:r>
          </a:p>
        </p:txBody>
      </p:sp>
      <p:sp>
        <p:nvSpPr>
          <p:cNvPr id="6" name="Rectangle 5">
            <a:extLst>
              <a:ext uri="{FF2B5EF4-FFF2-40B4-BE49-F238E27FC236}">
                <a16:creationId xmlns:a16="http://schemas.microsoft.com/office/drawing/2014/main" id="{5A0E2CEA-62A1-4B7F-AD9C-39F0E80E0B4B}"/>
              </a:ext>
            </a:extLst>
          </p:cNvPr>
          <p:cNvSpPr/>
          <p:nvPr/>
        </p:nvSpPr>
        <p:spPr>
          <a:xfrm>
            <a:off x="5352000" y="-18000"/>
            <a:ext cx="6840000" cy="685799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0C60DBF0-2D49-4BD9-B390-84D37880DE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8150" y="737923"/>
            <a:ext cx="7943850" cy="5267325"/>
          </a:xfrm>
          <a:prstGeom prst="roundRect">
            <a:avLst>
              <a:gd name="adj" fmla="val 813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3835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4E21BB8-F66C-4484-A565-3749E7A9A731}"/>
              </a:ext>
            </a:extLst>
          </p:cNvPr>
          <p:cNvSpPr txBox="1"/>
          <p:nvPr/>
        </p:nvSpPr>
        <p:spPr>
          <a:xfrm>
            <a:off x="4488002" y="569350"/>
            <a:ext cx="6655934" cy="4212820"/>
          </a:xfrm>
          <a:prstGeom prst="rect">
            <a:avLst/>
          </a:prstGeom>
          <a:noFill/>
        </p:spPr>
        <p:txBody>
          <a:bodyPr wrap="square">
            <a:spAutoFit/>
          </a:bodyPr>
          <a:lstStyle/>
          <a:p>
            <a:pPr algn="just">
              <a:lnSpc>
                <a:spcPct val="115000"/>
              </a:lnSpc>
            </a:pPr>
            <a:r>
              <a:rPr lang="fr-CI" sz="1800" dirty="0">
                <a:effectLst/>
                <a:latin typeface="Tahoma" panose="020B0604030504040204" pitchFamily="34" charset="0"/>
                <a:ea typeface="Times New Roman" panose="02020603050405020304" pitchFamily="18" charset="0"/>
              </a:rPr>
              <a:t>La gestion du personnel des collectivités territoriale repose sur la loi 2002-04 du 03 janvier 2002 portant statut du personnel des collectivités territoriales. Aux termes de l‘article 2 de cette loi, le personnel des collectivités territoriales comprend :</a:t>
            </a:r>
            <a:endParaRPr lang="fr-CI" sz="1200" dirty="0">
              <a:effectLst/>
              <a:latin typeface="Times New Roman" panose="02020603050405020304" pitchFamily="18" charset="0"/>
              <a:ea typeface="Times New Roman" panose="02020603050405020304" pitchFamily="18" charset="0"/>
            </a:endParaRPr>
          </a:p>
          <a:p>
            <a:pPr marL="342900" lvl="0" indent="-342900" algn="just">
              <a:lnSpc>
                <a:spcPct val="115000"/>
              </a:lnSpc>
              <a:spcAft>
                <a:spcPts val="800"/>
              </a:spcAft>
              <a:buFont typeface="Tahoma" panose="020B0604030504040204" pitchFamily="34" charset="0"/>
              <a:buChar char="-"/>
            </a:pPr>
            <a:r>
              <a:rPr lang="fr-CI" sz="1800" dirty="0">
                <a:effectLst/>
                <a:latin typeface="Tahoma" panose="020B0604030504040204" pitchFamily="34" charset="0"/>
                <a:ea typeface="Calibri" panose="020F0502020204030204" pitchFamily="34" charset="0"/>
              </a:rPr>
              <a:t>les fonctionnaires et agents de l’état ;</a:t>
            </a:r>
            <a:endParaRPr lang="fr-CI" sz="12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Tahoma" panose="020B0604030504040204" pitchFamily="34" charset="0"/>
              <a:buChar char="-"/>
            </a:pPr>
            <a:r>
              <a:rPr lang="fr-CI" sz="1800" dirty="0">
                <a:effectLst/>
                <a:latin typeface="Tahoma" panose="020B0604030504040204" pitchFamily="34" charset="0"/>
                <a:ea typeface="Calibri" panose="020F0502020204030204" pitchFamily="34" charset="0"/>
              </a:rPr>
              <a:t>les agents soumis au code du travail.</a:t>
            </a:r>
            <a:endParaRPr lang="fr-CI" sz="1200" dirty="0">
              <a:effectLst/>
              <a:latin typeface="Times New Roman" panose="02020603050405020304" pitchFamily="18" charset="0"/>
              <a:ea typeface="Calibri" panose="020F0502020204030204" pitchFamily="34" charset="0"/>
            </a:endParaRPr>
          </a:p>
          <a:p>
            <a:pPr algn="just">
              <a:lnSpc>
                <a:spcPct val="115000"/>
              </a:lnSpc>
            </a:pPr>
            <a:r>
              <a:rPr lang="fr-CI" sz="1800" dirty="0">
                <a:effectLst/>
                <a:latin typeface="Tahoma" panose="020B0604030504040204" pitchFamily="34" charset="0"/>
                <a:ea typeface="Times New Roman" panose="02020603050405020304" pitchFamily="18" charset="0"/>
              </a:rPr>
              <a:t>Si pour les fonctionnaires et agents de l’état, le cadre juridique (statut de la fonction publique et textes subséquents) est sans ambiguïté, en ce qui concerne les agents soumis au code du travail ou agent localement recrutés, le statut comporte des insuffisances accentuées par l’absence de décret fixant les modalités d’application de la ladite loi.</a:t>
            </a:r>
            <a:endParaRPr lang="fr-CI" sz="1200" dirty="0">
              <a:effectLst/>
              <a:latin typeface="Times New Roman" panose="02020603050405020304" pitchFamily="18" charset="0"/>
              <a:ea typeface="Times New Roman" panose="02020603050405020304" pitchFamily="18" charset="0"/>
            </a:endParaRPr>
          </a:p>
          <a:p>
            <a:pPr algn="just">
              <a:lnSpc>
                <a:spcPct val="115000"/>
              </a:lnSpc>
            </a:pPr>
            <a:endParaRPr lang="fr-CI" sz="1200" dirty="0">
              <a:effectLst/>
              <a:latin typeface="Times New Roman" panose="02020603050405020304" pitchFamily="18" charset="0"/>
              <a:ea typeface="Times New Roman" panose="02020603050405020304" pitchFamily="18" charset="0"/>
            </a:endParaRPr>
          </a:p>
        </p:txBody>
      </p:sp>
      <p:grpSp>
        <p:nvGrpSpPr>
          <p:cNvPr id="19" name="Groupe 18">
            <a:extLst>
              <a:ext uri="{FF2B5EF4-FFF2-40B4-BE49-F238E27FC236}">
                <a16:creationId xmlns:a16="http://schemas.microsoft.com/office/drawing/2014/main" id="{7461D1A5-2F56-4A22-B125-DA0C95815DA2}"/>
              </a:ext>
            </a:extLst>
          </p:cNvPr>
          <p:cNvGrpSpPr/>
          <p:nvPr/>
        </p:nvGrpSpPr>
        <p:grpSpPr>
          <a:xfrm>
            <a:off x="1" y="0"/>
            <a:ext cx="3600000" cy="2178487"/>
            <a:chOff x="1" y="0"/>
            <a:chExt cx="3600000" cy="2178487"/>
          </a:xfrm>
        </p:grpSpPr>
        <p:sp>
          <p:nvSpPr>
            <p:cNvPr id="8" name="ZoneTexte 7">
              <a:extLst>
                <a:ext uri="{FF2B5EF4-FFF2-40B4-BE49-F238E27FC236}">
                  <a16:creationId xmlns:a16="http://schemas.microsoft.com/office/drawing/2014/main" id="{31B2BA9F-4594-4C17-B4BE-92D34DE808F4}"/>
                </a:ext>
              </a:extLst>
            </p:cNvPr>
            <p:cNvSpPr txBox="1"/>
            <p:nvPr/>
          </p:nvSpPr>
          <p:spPr>
            <a:xfrm>
              <a:off x="1" y="0"/>
              <a:ext cx="3600000" cy="2178487"/>
            </a:xfrm>
            <a:prstGeom prst="flowChartOffpageConnector">
              <a:avLst/>
            </a:prstGeom>
            <a:solidFill>
              <a:schemeClr val="accent6">
                <a:lumMod val="20000"/>
                <a:lumOff val="80000"/>
              </a:schemeClr>
            </a:solidFill>
            <a:ln>
              <a:noFill/>
            </a:ln>
          </p:spPr>
          <p:txBody>
            <a:bodyPr wrap="square">
              <a:spAutoFit/>
            </a:bodyPr>
            <a:lstStyle/>
            <a:p>
              <a:pPr algn="ctr"/>
              <a:endParaRPr lang="fr-FR" sz="1800" b="1" dirty="0">
                <a:effectLst/>
                <a:latin typeface="Tahoma" panose="020B0604030504040204" pitchFamily="34" charset="0"/>
                <a:ea typeface="Times New Roman" panose="02020603050405020304" pitchFamily="18" charset="0"/>
              </a:endParaRPr>
            </a:p>
            <a:p>
              <a:pPr algn="ctr"/>
              <a:endParaRPr lang="fr-FR" sz="1800" b="1" dirty="0">
                <a:effectLst/>
                <a:latin typeface="Tahoma" panose="020B0604030504040204" pitchFamily="34" charset="0"/>
                <a:ea typeface="Times New Roman" panose="02020603050405020304" pitchFamily="18" charset="0"/>
              </a:endParaRPr>
            </a:p>
            <a:p>
              <a:pPr algn="ctr"/>
              <a:r>
                <a:rPr lang="fr-FR" sz="1800" b="1" dirty="0">
                  <a:effectLst/>
                  <a:latin typeface="Tahoma" panose="020B0604030504040204" pitchFamily="34" charset="0"/>
                  <a:ea typeface="Times New Roman" panose="02020603050405020304" pitchFamily="18" charset="0"/>
                </a:rPr>
                <a:t>STATUT DU PERSONNEL DES COLLECTIVITES : </a:t>
              </a:r>
              <a:r>
                <a:rPr lang="fr-CI" sz="1800" b="1" dirty="0">
                  <a:effectLst/>
                  <a:latin typeface="Tahoma" panose="020B0604030504040204" pitchFamily="34" charset="0"/>
                  <a:ea typeface="Times New Roman" panose="02020603050405020304" pitchFamily="18" charset="0"/>
                </a:rPr>
                <a:t>CADRE JURIDIQUE </a:t>
              </a:r>
              <a:r>
                <a:rPr lang="fr-FR" sz="1800" b="1" dirty="0">
                  <a:effectLst/>
                  <a:latin typeface="Tahoma" panose="020B0604030504040204" pitchFamily="34" charset="0"/>
                  <a:ea typeface="Times New Roman" panose="02020603050405020304" pitchFamily="18" charset="0"/>
                </a:rPr>
                <a:t>ET NECESSITES DE REFORME </a:t>
              </a:r>
              <a:endParaRPr lang="fr-FR" dirty="0"/>
            </a:p>
          </p:txBody>
        </p:sp>
        <p:sp>
          <p:nvSpPr>
            <p:cNvPr id="9" name="ZoneTexte 8">
              <a:extLst>
                <a:ext uri="{FF2B5EF4-FFF2-40B4-BE49-F238E27FC236}">
                  <a16:creationId xmlns:a16="http://schemas.microsoft.com/office/drawing/2014/main" id="{82116C00-3234-48CF-AEE4-D2C855408F9F}"/>
                </a:ext>
              </a:extLst>
            </p:cNvPr>
            <p:cNvSpPr txBox="1"/>
            <p:nvPr/>
          </p:nvSpPr>
          <p:spPr>
            <a:xfrm>
              <a:off x="1585345" y="134011"/>
              <a:ext cx="429312" cy="408623"/>
            </a:xfrm>
            <a:prstGeom prst="roundRect">
              <a:avLst/>
            </a:prstGeom>
            <a:solidFill>
              <a:schemeClr val="accent6">
                <a:lumMod val="50000"/>
              </a:schemeClr>
            </a:solidFill>
          </p:spPr>
          <p:txBody>
            <a:bodyPr wrap="none" rtlCol="0">
              <a:spAutoFit/>
            </a:bodyPr>
            <a:lstStyle/>
            <a:p>
              <a:pPr algn="ctr"/>
              <a:r>
                <a:rPr lang="fr-FR" b="1" dirty="0">
                  <a:solidFill>
                    <a:schemeClr val="bg1"/>
                  </a:solidFill>
                  <a:latin typeface="Berlin Sans FB Demi" panose="020E0802020502020306" pitchFamily="34" charset="0"/>
                </a:rPr>
                <a:t>III</a:t>
              </a:r>
            </a:p>
          </p:txBody>
        </p:sp>
      </p:grpSp>
      <p:grpSp>
        <p:nvGrpSpPr>
          <p:cNvPr id="10" name="Groupe 9">
            <a:extLst>
              <a:ext uri="{FF2B5EF4-FFF2-40B4-BE49-F238E27FC236}">
                <a16:creationId xmlns:a16="http://schemas.microsoft.com/office/drawing/2014/main" id="{15CEB338-06E4-4DD4-B66B-046A84A9CED7}"/>
              </a:ext>
            </a:extLst>
          </p:cNvPr>
          <p:cNvGrpSpPr/>
          <p:nvPr/>
        </p:nvGrpSpPr>
        <p:grpSpPr>
          <a:xfrm>
            <a:off x="266901" y="2281425"/>
            <a:ext cx="3066200" cy="1760509"/>
            <a:chOff x="559869" y="2293886"/>
            <a:chExt cx="3066200" cy="1760509"/>
          </a:xfrm>
        </p:grpSpPr>
        <p:sp>
          <p:nvSpPr>
            <p:cNvPr id="11" name="ZoneTexte 10">
              <a:extLst>
                <a:ext uri="{FF2B5EF4-FFF2-40B4-BE49-F238E27FC236}">
                  <a16:creationId xmlns:a16="http://schemas.microsoft.com/office/drawing/2014/main" id="{9AAE6F65-0AD3-49B9-9692-A41254F5FEE4}"/>
                </a:ext>
              </a:extLst>
            </p:cNvPr>
            <p:cNvSpPr txBox="1"/>
            <p:nvPr/>
          </p:nvSpPr>
          <p:spPr>
            <a:xfrm>
              <a:off x="559869" y="2726372"/>
              <a:ext cx="3066200" cy="1328023"/>
            </a:xfrm>
            <a:prstGeom prst="roundRect">
              <a:avLst/>
            </a:prstGeom>
            <a:solidFill>
              <a:schemeClr val="accent2">
                <a:lumMod val="20000"/>
                <a:lumOff val="80000"/>
              </a:schemeClr>
            </a:solidFill>
          </p:spPr>
          <p:txBody>
            <a:bodyPr wrap="square">
              <a:spAutoFit/>
            </a:bodyPr>
            <a:lstStyle/>
            <a:p>
              <a:pPr lvl="0" algn="ctr"/>
              <a:r>
                <a:rPr lang="fr-CI" sz="1800" b="1" dirty="0">
                  <a:effectLst/>
                  <a:latin typeface="Tahoma" panose="020B0604030504040204" pitchFamily="34" charset="0"/>
                  <a:ea typeface="Times New Roman" panose="02020603050405020304" pitchFamily="18" charset="0"/>
                </a:rPr>
                <a:t>Cadre juridique de la gestion du personnel des collectivités territoriales</a:t>
              </a:r>
              <a:endParaRPr lang="fr-CI" sz="1200" dirty="0">
                <a:effectLst/>
                <a:latin typeface="Times New Roman" panose="02020603050405020304" pitchFamily="18" charset="0"/>
                <a:ea typeface="Times New Roman" panose="02020603050405020304" pitchFamily="18" charset="0"/>
              </a:endParaRPr>
            </a:p>
          </p:txBody>
        </p:sp>
        <p:sp>
          <p:nvSpPr>
            <p:cNvPr id="12" name="ZoneTexte 11">
              <a:extLst>
                <a:ext uri="{FF2B5EF4-FFF2-40B4-BE49-F238E27FC236}">
                  <a16:creationId xmlns:a16="http://schemas.microsoft.com/office/drawing/2014/main" id="{0AC45794-BB59-4911-A2A4-3E5E505872B3}"/>
                </a:ext>
              </a:extLst>
            </p:cNvPr>
            <p:cNvSpPr txBox="1"/>
            <p:nvPr/>
          </p:nvSpPr>
          <p:spPr>
            <a:xfrm>
              <a:off x="1950022" y="2293886"/>
              <a:ext cx="285894" cy="394335"/>
            </a:xfrm>
            <a:prstGeom prst="roundRect">
              <a:avLst/>
            </a:prstGeom>
            <a:solidFill>
              <a:schemeClr val="accent2"/>
            </a:solidFill>
          </p:spPr>
          <p:txBody>
            <a:bodyPr wrap="none" rtlCol="0">
              <a:spAutoFit/>
            </a:bodyPr>
            <a:lstStyle/>
            <a:p>
              <a:r>
                <a:rPr lang="fr-FR" b="1" dirty="0">
                  <a:latin typeface="Berlin Sans FB Demi" panose="020E0802020502020306" pitchFamily="34" charset="0"/>
                </a:rPr>
                <a:t>1</a:t>
              </a:r>
            </a:p>
          </p:txBody>
        </p:sp>
      </p:grpSp>
      <p:pic>
        <p:nvPicPr>
          <p:cNvPr id="14" name="Image 13">
            <a:extLst>
              <a:ext uri="{FF2B5EF4-FFF2-40B4-BE49-F238E27FC236}">
                <a16:creationId xmlns:a16="http://schemas.microsoft.com/office/drawing/2014/main" id="{50694161-3EBB-46CC-B66C-134839B28E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628" y="4893160"/>
            <a:ext cx="2516950" cy="14963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 15">
            <a:extLst>
              <a:ext uri="{FF2B5EF4-FFF2-40B4-BE49-F238E27FC236}">
                <a16:creationId xmlns:a16="http://schemas.microsoft.com/office/drawing/2014/main" id="{9E08912B-7742-4C3C-A3B7-079813B27AF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82590" y="4782171"/>
            <a:ext cx="3922144" cy="17100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8" name="Image 17">
            <a:extLst>
              <a:ext uri="{FF2B5EF4-FFF2-40B4-BE49-F238E27FC236}">
                <a16:creationId xmlns:a16="http://schemas.microsoft.com/office/drawing/2014/main" id="{3BE93D04-7E0D-4765-8A90-859566140EB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216484" y="4893160"/>
            <a:ext cx="2299200" cy="15320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95553057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500"/>
                                            <p:tgtEl>
                                              <p:spTgt spid="1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500"/>
                                </p:stCondLst>
                                <p:childTnLst>
                                  <p:par>
                                    <p:cTn id="17" presetID="2" presetClass="entr" presetSubtype="4" fill="hold" nodeType="afterEffect" p14:presetBounceEnd="80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80000">
                                          <p:cBhvr additive="base">
                                            <p:cTn id="19" dur="500" fill="hold"/>
                                            <p:tgtEl>
                                              <p:spTgt spid="14"/>
                                            </p:tgtEl>
                                            <p:attrNameLst>
                                              <p:attrName>ppt_x</p:attrName>
                                            </p:attrNameLst>
                                          </p:cBhvr>
                                          <p:tavLst>
                                            <p:tav tm="0">
                                              <p:val>
                                                <p:strVal val="#ppt_x"/>
                                              </p:val>
                                            </p:tav>
                                            <p:tav tm="100000">
                                              <p:val>
                                                <p:strVal val="#ppt_x"/>
                                              </p:val>
                                            </p:tav>
                                          </p:tavLst>
                                        </p:anim>
                                        <p:anim calcmode="lin" valueType="num" p14:bounceEnd="80000">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14:presetBounceEnd="80000">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14:bounceEnd="80000">
                                          <p:cBhvr additive="base">
                                            <p:cTn id="24" dur="500" fill="hold"/>
                                            <p:tgtEl>
                                              <p:spTgt spid="18"/>
                                            </p:tgtEl>
                                            <p:attrNameLst>
                                              <p:attrName>ppt_x</p:attrName>
                                            </p:attrNameLst>
                                          </p:cBhvr>
                                          <p:tavLst>
                                            <p:tav tm="0">
                                              <p:val>
                                                <p:strVal val="#ppt_x"/>
                                              </p:val>
                                            </p:tav>
                                            <p:tav tm="100000">
                                              <p:val>
                                                <p:strVal val="#ppt_x"/>
                                              </p:val>
                                            </p:tav>
                                          </p:tavLst>
                                        </p:anim>
                                        <p:anim calcmode="lin" valueType="num" p14:bounceEnd="80000">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14:presetBounceEnd="80000">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14:bounceEnd="80000">
                                          <p:cBhvr additive="base">
                                            <p:cTn id="29" dur="500" fill="hold"/>
                                            <p:tgtEl>
                                              <p:spTgt spid="16"/>
                                            </p:tgtEl>
                                            <p:attrNameLst>
                                              <p:attrName>ppt_x</p:attrName>
                                            </p:attrNameLst>
                                          </p:cBhvr>
                                          <p:tavLst>
                                            <p:tav tm="0">
                                              <p:val>
                                                <p:strVal val="#ppt_x"/>
                                              </p:val>
                                            </p:tav>
                                            <p:tav tm="100000">
                                              <p:val>
                                                <p:strVal val="#ppt_x"/>
                                              </p:val>
                                            </p:tav>
                                          </p:tavLst>
                                        </p:anim>
                                        <p:anim calcmode="lin" valueType="num" p14:bounceEnd="80000">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500"/>
                                            <p:tgtEl>
                                              <p:spTgt spid="19"/>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additive="base">
                                            <p:cTn id="24" dur="500" fill="hold"/>
                                            <p:tgtEl>
                                              <p:spTgt spid="18"/>
                                            </p:tgtEl>
                                            <p:attrNameLst>
                                              <p:attrName>ppt_x</p:attrName>
                                            </p:attrNameLst>
                                          </p:cBhvr>
                                          <p:tavLst>
                                            <p:tav tm="0">
                                              <p:val>
                                                <p:strVal val="#ppt_x"/>
                                              </p:val>
                                            </p:tav>
                                            <p:tav tm="100000">
                                              <p:val>
                                                <p:strVal val="#ppt_x"/>
                                              </p:val>
                                            </p:tav>
                                          </p:tavLst>
                                        </p:anim>
                                        <p:anim calcmode="lin" valueType="num">
                                          <p:cBhvr additive="base">
                                            <p:cTn id="25" dur="500" fill="hold"/>
                                            <p:tgtEl>
                                              <p:spTgt spid="18"/>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4E21BB8-F66C-4484-A565-3749E7A9A731}"/>
              </a:ext>
            </a:extLst>
          </p:cNvPr>
          <p:cNvSpPr txBox="1"/>
          <p:nvPr/>
        </p:nvSpPr>
        <p:spPr>
          <a:xfrm>
            <a:off x="4904464" y="904745"/>
            <a:ext cx="6093228" cy="4946354"/>
          </a:xfrm>
          <a:prstGeom prst="rect">
            <a:avLst/>
          </a:prstGeom>
          <a:noFill/>
        </p:spPr>
        <p:txBody>
          <a:bodyPr wrap="square">
            <a:spAutoFit/>
          </a:bodyPr>
          <a:lstStyle/>
          <a:p>
            <a:pPr algn="just">
              <a:lnSpc>
                <a:spcPct val="115000"/>
              </a:lnSpc>
            </a:pPr>
            <a:r>
              <a:rPr lang="fr-CI" sz="1800" dirty="0">
                <a:effectLst/>
                <a:latin typeface="Tahoma" panose="020B0604030504040204" pitchFamily="34" charset="0"/>
                <a:ea typeface="Times New Roman" panose="02020603050405020304" pitchFamily="18" charset="0"/>
              </a:rPr>
              <a:t>Ainsi, les vides juridiques et insuffisances en la matière, engendrent des divergences d’interprétation de certains dispositifs qui aboutissent bien souvent à des revendications sociales.</a:t>
            </a:r>
          </a:p>
          <a:p>
            <a:pPr algn="just">
              <a:lnSpc>
                <a:spcPct val="115000"/>
              </a:lnSpc>
            </a:pPr>
            <a:r>
              <a:rPr lang="fr-CI" sz="1800" dirty="0">
                <a:effectLst/>
                <a:latin typeface="Tahoma" panose="020B0604030504040204" pitchFamily="34" charset="0"/>
                <a:ea typeface="Times New Roman" panose="02020603050405020304" pitchFamily="18" charset="0"/>
              </a:rPr>
              <a:t>Toutefois, en ce qui concerne en particulier le personnel de la police municipale le cadre juridique a connu une évolution depuis 2015 avec l’adoption de trois textes règlementaires. Il s’agit :</a:t>
            </a:r>
            <a:endParaRPr lang="fr-CI" sz="1200" dirty="0">
              <a:effectLst/>
              <a:latin typeface="Times New Roman" panose="02020603050405020304" pitchFamily="18" charset="0"/>
              <a:ea typeface="Times New Roman" panose="02020603050405020304" pitchFamily="18" charset="0"/>
            </a:endParaRPr>
          </a:p>
          <a:p>
            <a:pPr marL="342900" lvl="0" indent="-342900" algn="just">
              <a:lnSpc>
                <a:spcPct val="115000"/>
              </a:lnSpc>
              <a:spcAft>
                <a:spcPts val="800"/>
              </a:spcAft>
              <a:buFont typeface="Tahoma" panose="020B0604030504040204" pitchFamily="34" charset="0"/>
              <a:buChar char="-"/>
            </a:pPr>
            <a:r>
              <a:rPr lang="fr-CI" sz="1800" dirty="0">
                <a:effectLst/>
                <a:latin typeface="Tahoma" panose="020B0604030504040204" pitchFamily="34" charset="0"/>
                <a:ea typeface="Calibri" panose="020F0502020204030204" pitchFamily="34" charset="0"/>
              </a:rPr>
              <a:t>du décret n°2015-101 du 18 février 2015 portant organisation de la police municipale ;</a:t>
            </a:r>
            <a:endParaRPr lang="fr-CI" sz="12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Tahoma" panose="020B0604030504040204" pitchFamily="34" charset="0"/>
              <a:buChar char="-"/>
            </a:pPr>
            <a:r>
              <a:rPr lang="fr-CI" sz="1800" dirty="0">
                <a:effectLst/>
                <a:latin typeface="Tahoma" panose="020B0604030504040204" pitchFamily="34" charset="0"/>
                <a:ea typeface="Calibri" panose="020F0502020204030204" pitchFamily="34" charset="0"/>
              </a:rPr>
              <a:t>de l’arrêté ministériel n°450 du 16 juillet 2025 portant code de déontologie de la police municipale ;</a:t>
            </a:r>
            <a:endParaRPr lang="fr-CI" sz="1200" dirty="0">
              <a:effectLst/>
              <a:latin typeface="Times New Roman" panose="02020603050405020304" pitchFamily="18" charset="0"/>
              <a:ea typeface="Calibri" panose="020F0502020204030204" pitchFamily="34" charset="0"/>
            </a:endParaRPr>
          </a:p>
          <a:p>
            <a:pPr marL="342900" lvl="0" indent="-342900" algn="just">
              <a:lnSpc>
                <a:spcPct val="115000"/>
              </a:lnSpc>
              <a:buFont typeface="Tahoma" panose="020B0604030504040204" pitchFamily="34" charset="0"/>
              <a:buChar char="-"/>
            </a:pPr>
            <a:r>
              <a:rPr lang="fr-CI" sz="1800" dirty="0">
                <a:effectLst/>
                <a:latin typeface="Tahoma" panose="020B0604030504040204" pitchFamily="34" charset="0"/>
                <a:ea typeface="Calibri" panose="020F0502020204030204" pitchFamily="34" charset="0"/>
              </a:rPr>
              <a:t>de l’arrêté interministériel n°0813 du 19 novembre 2025 portant recrutement, formation et profil de carrière des agents de la police municipale.</a:t>
            </a:r>
            <a:endParaRPr lang="fr-CI" sz="1200" dirty="0">
              <a:effectLst/>
              <a:latin typeface="Times New Roman" panose="02020603050405020304" pitchFamily="18" charset="0"/>
              <a:ea typeface="Calibri" panose="020F0502020204030204" pitchFamily="34" charset="0"/>
            </a:endParaRPr>
          </a:p>
        </p:txBody>
      </p:sp>
      <p:grpSp>
        <p:nvGrpSpPr>
          <p:cNvPr id="13" name="Groupe 12">
            <a:extLst>
              <a:ext uri="{FF2B5EF4-FFF2-40B4-BE49-F238E27FC236}">
                <a16:creationId xmlns:a16="http://schemas.microsoft.com/office/drawing/2014/main" id="{DDAEAC3A-A4E8-4ED6-A688-54E962CD55DE}"/>
              </a:ext>
            </a:extLst>
          </p:cNvPr>
          <p:cNvGrpSpPr/>
          <p:nvPr/>
        </p:nvGrpSpPr>
        <p:grpSpPr>
          <a:xfrm>
            <a:off x="1" y="0"/>
            <a:ext cx="3600000" cy="2178487"/>
            <a:chOff x="1" y="0"/>
            <a:chExt cx="3600000" cy="2178487"/>
          </a:xfrm>
        </p:grpSpPr>
        <p:sp>
          <p:nvSpPr>
            <p:cNvPr id="8" name="ZoneTexte 7">
              <a:extLst>
                <a:ext uri="{FF2B5EF4-FFF2-40B4-BE49-F238E27FC236}">
                  <a16:creationId xmlns:a16="http://schemas.microsoft.com/office/drawing/2014/main" id="{27838204-2D9C-4C4E-9CBE-40F1328D4B0A}"/>
                </a:ext>
              </a:extLst>
            </p:cNvPr>
            <p:cNvSpPr txBox="1"/>
            <p:nvPr/>
          </p:nvSpPr>
          <p:spPr>
            <a:xfrm>
              <a:off x="1" y="0"/>
              <a:ext cx="3600000" cy="2178487"/>
            </a:xfrm>
            <a:prstGeom prst="flowChartOffpageConnector">
              <a:avLst/>
            </a:prstGeom>
            <a:solidFill>
              <a:schemeClr val="accent6">
                <a:lumMod val="20000"/>
                <a:lumOff val="80000"/>
              </a:schemeClr>
            </a:solidFill>
            <a:ln>
              <a:noFill/>
            </a:ln>
          </p:spPr>
          <p:txBody>
            <a:bodyPr wrap="square">
              <a:spAutoFit/>
            </a:bodyPr>
            <a:lstStyle/>
            <a:p>
              <a:pPr algn="ctr"/>
              <a:endParaRPr lang="fr-FR" sz="1800" b="1" dirty="0">
                <a:effectLst/>
                <a:latin typeface="Tahoma" panose="020B0604030504040204" pitchFamily="34" charset="0"/>
                <a:ea typeface="Times New Roman" panose="02020603050405020304" pitchFamily="18" charset="0"/>
              </a:endParaRPr>
            </a:p>
            <a:p>
              <a:pPr algn="ctr"/>
              <a:endParaRPr lang="fr-FR" sz="1800" b="1" dirty="0">
                <a:effectLst/>
                <a:latin typeface="Tahoma" panose="020B0604030504040204" pitchFamily="34" charset="0"/>
                <a:ea typeface="Times New Roman" panose="02020603050405020304" pitchFamily="18" charset="0"/>
              </a:endParaRPr>
            </a:p>
            <a:p>
              <a:pPr algn="ctr"/>
              <a:r>
                <a:rPr lang="fr-FR" sz="1800" b="1" dirty="0">
                  <a:effectLst/>
                  <a:latin typeface="Tahoma" panose="020B0604030504040204" pitchFamily="34" charset="0"/>
                  <a:ea typeface="Times New Roman" panose="02020603050405020304" pitchFamily="18" charset="0"/>
                </a:rPr>
                <a:t>STATUT DU PERSONNEL DES COLLECTIVITES : </a:t>
              </a:r>
              <a:r>
                <a:rPr lang="fr-CI" sz="1800" b="1" dirty="0">
                  <a:effectLst/>
                  <a:latin typeface="Tahoma" panose="020B0604030504040204" pitchFamily="34" charset="0"/>
                  <a:ea typeface="Times New Roman" panose="02020603050405020304" pitchFamily="18" charset="0"/>
                </a:rPr>
                <a:t>CADRE JURIDIQUE </a:t>
              </a:r>
              <a:r>
                <a:rPr lang="fr-FR" sz="1800" b="1" dirty="0">
                  <a:effectLst/>
                  <a:latin typeface="Tahoma" panose="020B0604030504040204" pitchFamily="34" charset="0"/>
                  <a:ea typeface="Times New Roman" panose="02020603050405020304" pitchFamily="18" charset="0"/>
                </a:rPr>
                <a:t>ET NECESSITES DE REFORME </a:t>
              </a:r>
              <a:endParaRPr lang="fr-FR" dirty="0"/>
            </a:p>
          </p:txBody>
        </p:sp>
        <p:sp>
          <p:nvSpPr>
            <p:cNvPr id="9" name="ZoneTexte 8">
              <a:extLst>
                <a:ext uri="{FF2B5EF4-FFF2-40B4-BE49-F238E27FC236}">
                  <a16:creationId xmlns:a16="http://schemas.microsoft.com/office/drawing/2014/main" id="{22180DC7-1CA0-496B-9D7B-64E4638D549A}"/>
                </a:ext>
              </a:extLst>
            </p:cNvPr>
            <p:cNvSpPr txBox="1"/>
            <p:nvPr/>
          </p:nvSpPr>
          <p:spPr>
            <a:xfrm>
              <a:off x="1585345" y="134011"/>
              <a:ext cx="429312" cy="408623"/>
            </a:xfrm>
            <a:prstGeom prst="roundRect">
              <a:avLst/>
            </a:prstGeom>
            <a:solidFill>
              <a:schemeClr val="accent6">
                <a:lumMod val="50000"/>
              </a:schemeClr>
            </a:solidFill>
          </p:spPr>
          <p:txBody>
            <a:bodyPr wrap="none" rtlCol="0">
              <a:spAutoFit/>
            </a:bodyPr>
            <a:lstStyle/>
            <a:p>
              <a:pPr algn="ctr"/>
              <a:r>
                <a:rPr lang="fr-FR" b="1" dirty="0">
                  <a:solidFill>
                    <a:schemeClr val="bg1"/>
                  </a:solidFill>
                  <a:latin typeface="Berlin Sans FB Demi" panose="020E0802020502020306" pitchFamily="34" charset="0"/>
                </a:rPr>
                <a:t>III</a:t>
              </a:r>
            </a:p>
          </p:txBody>
        </p:sp>
      </p:grpSp>
      <p:grpSp>
        <p:nvGrpSpPr>
          <p:cNvPr id="10" name="Groupe 9">
            <a:extLst>
              <a:ext uri="{FF2B5EF4-FFF2-40B4-BE49-F238E27FC236}">
                <a16:creationId xmlns:a16="http://schemas.microsoft.com/office/drawing/2014/main" id="{AA0AFAA5-0F5F-4C11-8DFD-EF066B091833}"/>
              </a:ext>
            </a:extLst>
          </p:cNvPr>
          <p:cNvGrpSpPr/>
          <p:nvPr/>
        </p:nvGrpSpPr>
        <p:grpSpPr>
          <a:xfrm>
            <a:off x="266901" y="2281425"/>
            <a:ext cx="3066200" cy="1760509"/>
            <a:chOff x="559869" y="2293886"/>
            <a:chExt cx="3066200" cy="1760509"/>
          </a:xfrm>
        </p:grpSpPr>
        <p:sp>
          <p:nvSpPr>
            <p:cNvPr id="11" name="ZoneTexte 10">
              <a:extLst>
                <a:ext uri="{FF2B5EF4-FFF2-40B4-BE49-F238E27FC236}">
                  <a16:creationId xmlns:a16="http://schemas.microsoft.com/office/drawing/2014/main" id="{42597A4A-ACBC-4AC6-9CC4-266A6728E1E9}"/>
                </a:ext>
              </a:extLst>
            </p:cNvPr>
            <p:cNvSpPr txBox="1"/>
            <p:nvPr/>
          </p:nvSpPr>
          <p:spPr>
            <a:xfrm>
              <a:off x="559869" y="2726372"/>
              <a:ext cx="3066200" cy="1328023"/>
            </a:xfrm>
            <a:prstGeom prst="roundRect">
              <a:avLst/>
            </a:prstGeom>
            <a:solidFill>
              <a:schemeClr val="accent2">
                <a:lumMod val="20000"/>
                <a:lumOff val="80000"/>
              </a:schemeClr>
            </a:solidFill>
          </p:spPr>
          <p:txBody>
            <a:bodyPr wrap="square">
              <a:spAutoFit/>
            </a:bodyPr>
            <a:lstStyle/>
            <a:p>
              <a:pPr lvl="0" algn="ctr"/>
              <a:r>
                <a:rPr lang="fr-CI" sz="1800" b="1" dirty="0">
                  <a:effectLst/>
                  <a:latin typeface="Tahoma" panose="020B0604030504040204" pitchFamily="34" charset="0"/>
                  <a:ea typeface="Times New Roman" panose="02020603050405020304" pitchFamily="18" charset="0"/>
                </a:rPr>
                <a:t>Cadre juridique de la gestion du personnel des collectivités territoriales</a:t>
              </a:r>
              <a:endParaRPr lang="fr-CI" sz="1200" dirty="0">
                <a:effectLst/>
                <a:latin typeface="Times New Roman" panose="02020603050405020304" pitchFamily="18" charset="0"/>
                <a:ea typeface="Times New Roman" panose="02020603050405020304" pitchFamily="18" charset="0"/>
              </a:endParaRPr>
            </a:p>
          </p:txBody>
        </p:sp>
        <p:sp>
          <p:nvSpPr>
            <p:cNvPr id="12" name="ZoneTexte 11">
              <a:extLst>
                <a:ext uri="{FF2B5EF4-FFF2-40B4-BE49-F238E27FC236}">
                  <a16:creationId xmlns:a16="http://schemas.microsoft.com/office/drawing/2014/main" id="{A1BFB46A-81D1-48BD-BDCB-61D70D4A6DBE}"/>
                </a:ext>
              </a:extLst>
            </p:cNvPr>
            <p:cNvSpPr txBox="1"/>
            <p:nvPr/>
          </p:nvSpPr>
          <p:spPr>
            <a:xfrm>
              <a:off x="1950022" y="2293886"/>
              <a:ext cx="285894" cy="394335"/>
            </a:xfrm>
            <a:prstGeom prst="roundRect">
              <a:avLst/>
            </a:prstGeom>
            <a:solidFill>
              <a:schemeClr val="accent2"/>
            </a:solidFill>
          </p:spPr>
          <p:txBody>
            <a:bodyPr wrap="none" rtlCol="0">
              <a:spAutoFit/>
            </a:bodyPr>
            <a:lstStyle/>
            <a:p>
              <a:r>
                <a:rPr lang="fr-FR" b="1" dirty="0">
                  <a:latin typeface="Berlin Sans FB Demi" panose="020E0802020502020306" pitchFamily="34" charset="0"/>
                </a:rPr>
                <a:t>1</a:t>
              </a:r>
            </a:p>
          </p:txBody>
        </p:sp>
      </p:grpSp>
      <p:pic>
        <p:nvPicPr>
          <p:cNvPr id="4" name="Image 3">
            <a:extLst>
              <a:ext uri="{FF2B5EF4-FFF2-40B4-BE49-F238E27FC236}">
                <a16:creationId xmlns:a16="http://schemas.microsoft.com/office/drawing/2014/main" id="{A8B52BDC-3958-4804-862C-5A1CC323C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38" y="4373017"/>
            <a:ext cx="3352800" cy="2011680"/>
          </a:xfrm>
          <a:prstGeom prst="rect">
            <a:avLst/>
          </a:prstGeom>
        </p:spPr>
      </p:pic>
    </p:spTree>
    <p:extLst>
      <p:ext uri="{BB962C8B-B14F-4D97-AF65-F5344CB8AC3E}">
        <p14:creationId xmlns:p14="http://schemas.microsoft.com/office/powerpoint/2010/main" val="3833599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500"/>
                                        <p:tgtEl>
                                          <p:spTgt spid="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4E21BB8-F66C-4484-A565-3749E7A9A731}"/>
              </a:ext>
            </a:extLst>
          </p:cNvPr>
          <p:cNvSpPr txBox="1"/>
          <p:nvPr/>
        </p:nvSpPr>
        <p:spPr>
          <a:xfrm>
            <a:off x="5185345" y="542634"/>
            <a:ext cx="6093228" cy="5535361"/>
          </a:xfrm>
          <a:prstGeom prst="rect">
            <a:avLst/>
          </a:prstGeom>
          <a:noFill/>
        </p:spPr>
        <p:txBody>
          <a:bodyPr wrap="square">
            <a:spAutoFit/>
          </a:bodyPr>
          <a:lstStyle/>
          <a:p>
            <a:pPr algn="just">
              <a:lnSpc>
                <a:spcPct val="115000"/>
              </a:lnSpc>
            </a:pPr>
            <a:r>
              <a:rPr lang="fr-CI" sz="1800" dirty="0">
                <a:effectLst/>
                <a:latin typeface="Tahoma" panose="020B0604030504040204" pitchFamily="34" charset="0"/>
                <a:ea typeface="Times New Roman" panose="02020603050405020304" pitchFamily="18" charset="0"/>
              </a:rPr>
              <a:t>Auparavant, le 02 juillet 2013, il a été adopté les décrets </a:t>
            </a:r>
            <a:r>
              <a:rPr lang="fr-CI" sz="1800" dirty="0" err="1">
                <a:effectLst/>
                <a:latin typeface="Tahoma" panose="020B0604030504040204" pitchFamily="34" charset="0"/>
                <a:ea typeface="Times New Roman" panose="02020603050405020304" pitchFamily="18" charset="0"/>
              </a:rPr>
              <a:t>n°s</a:t>
            </a:r>
            <a:r>
              <a:rPr lang="fr-CI" sz="1800" dirty="0">
                <a:effectLst/>
                <a:latin typeface="Tahoma" panose="020B0604030504040204" pitchFamily="34" charset="0"/>
                <a:ea typeface="Times New Roman" panose="02020603050405020304" pitchFamily="18" charset="0"/>
              </a:rPr>
              <a:t> 2013-476 fixant les modalités d’établissement du cadre organique des emplois des collectivités territoriales, 2013-478 portant institution d’indemnités et avantages en faveur de certains fonctionnaires et agents exerçant dans les collectivités territoriales et  2013-479 fixant les modalités de mise à disposition de la région et de la commune respectivement du Directeur Général d’Administration de Région et du Secrétaire Général de Mairie par l’autorité de tutelle et définissant leurs attributions.</a:t>
            </a:r>
            <a:endParaRPr lang="fr-CI" sz="1200" dirty="0">
              <a:effectLst/>
              <a:latin typeface="Times New Roman" panose="02020603050405020304" pitchFamily="18" charset="0"/>
              <a:ea typeface="Times New Roman" panose="02020603050405020304" pitchFamily="18" charset="0"/>
            </a:endParaRPr>
          </a:p>
          <a:p>
            <a:pPr algn="just"/>
            <a:r>
              <a:rPr lang="fr-CI" sz="1800" dirty="0">
                <a:effectLst/>
                <a:latin typeface="Tahoma" panose="020B0604030504040204" pitchFamily="34" charset="0"/>
                <a:ea typeface="Times New Roman" panose="02020603050405020304" pitchFamily="18" charset="0"/>
              </a:rPr>
              <a:t>Au total le cadre de gestion des ressources humaines des collectivités territoriales est constitué de plusieurs sources législatives et règlementaires. Le défaut de décret d’application rend difficilement opérationnel la loi du 03 janvier 2002 portant statut du personnel des collectivités dont l’avènement avait suscité de l’enthousiasme auprès de l’ensemble des acteurs locaux.</a:t>
            </a:r>
            <a:endParaRPr lang="fr-FR" dirty="0"/>
          </a:p>
        </p:txBody>
      </p:sp>
      <p:grpSp>
        <p:nvGrpSpPr>
          <p:cNvPr id="2" name="Groupe 1">
            <a:extLst>
              <a:ext uri="{FF2B5EF4-FFF2-40B4-BE49-F238E27FC236}">
                <a16:creationId xmlns:a16="http://schemas.microsoft.com/office/drawing/2014/main" id="{7EABB2CB-3B98-4155-ABC0-19FA61E57177}"/>
              </a:ext>
            </a:extLst>
          </p:cNvPr>
          <p:cNvGrpSpPr/>
          <p:nvPr/>
        </p:nvGrpSpPr>
        <p:grpSpPr>
          <a:xfrm>
            <a:off x="1" y="0"/>
            <a:ext cx="3600000" cy="2178487"/>
            <a:chOff x="1" y="0"/>
            <a:chExt cx="3600000" cy="2178487"/>
          </a:xfrm>
        </p:grpSpPr>
        <p:sp>
          <p:nvSpPr>
            <p:cNvPr id="11" name="ZoneTexte 10">
              <a:extLst>
                <a:ext uri="{FF2B5EF4-FFF2-40B4-BE49-F238E27FC236}">
                  <a16:creationId xmlns:a16="http://schemas.microsoft.com/office/drawing/2014/main" id="{8975285B-4CC2-48AF-B5F7-6DCEFCE568C3}"/>
                </a:ext>
              </a:extLst>
            </p:cNvPr>
            <p:cNvSpPr txBox="1"/>
            <p:nvPr/>
          </p:nvSpPr>
          <p:spPr>
            <a:xfrm>
              <a:off x="1" y="0"/>
              <a:ext cx="3600000" cy="2178487"/>
            </a:xfrm>
            <a:prstGeom prst="flowChartOffpageConnector">
              <a:avLst/>
            </a:prstGeom>
            <a:solidFill>
              <a:schemeClr val="accent6">
                <a:lumMod val="20000"/>
                <a:lumOff val="80000"/>
              </a:schemeClr>
            </a:solidFill>
            <a:ln>
              <a:noFill/>
            </a:ln>
          </p:spPr>
          <p:txBody>
            <a:bodyPr wrap="square">
              <a:spAutoFit/>
            </a:bodyPr>
            <a:lstStyle/>
            <a:p>
              <a:pPr algn="ctr"/>
              <a:endParaRPr lang="fr-FR" sz="1800" b="1" dirty="0">
                <a:effectLst/>
                <a:latin typeface="Tahoma" panose="020B0604030504040204" pitchFamily="34" charset="0"/>
                <a:ea typeface="Times New Roman" panose="02020603050405020304" pitchFamily="18" charset="0"/>
              </a:endParaRPr>
            </a:p>
            <a:p>
              <a:pPr algn="ctr"/>
              <a:endParaRPr lang="fr-FR" sz="1800" b="1" dirty="0">
                <a:effectLst/>
                <a:latin typeface="Tahoma" panose="020B0604030504040204" pitchFamily="34" charset="0"/>
                <a:ea typeface="Times New Roman" panose="02020603050405020304" pitchFamily="18" charset="0"/>
              </a:endParaRPr>
            </a:p>
            <a:p>
              <a:pPr algn="ctr"/>
              <a:r>
                <a:rPr lang="fr-FR" sz="1800" b="1" dirty="0">
                  <a:effectLst/>
                  <a:latin typeface="Tahoma" panose="020B0604030504040204" pitchFamily="34" charset="0"/>
                  <a:ea typeface="Times New Roman" panose="02020603050405020304" pitchFamily="18" charset="0"/>
                </a:rPr>
                <a:t>STATUT DU PERSONNEL DES COLLECTIVITES : </a:t>
              </a:r>
              <a:r>
                <a:rPr lang="fr-CI" sz="1800" b="1" dirty="0">
                  <a:effectLst/>
                  <a:latin typeface="Tahoma" panose="020B0604030504040204" pitchFamily="34" charset="0"/>
                  <a:ea typeface="Times New Roman" panose="02020603050405020304" pitchFamily="18" charset="0"/>
                </a:rPr>
                <a:t>CADRE JURIDIQUE </a:t>
              </a:r>
              <a:r>
                <a:rPr lang="fr-FR" sz="1800" b="1" dirty="0">
                  <a:effectLst/>
                  <a:latin typeface="Tahoma" panose="020B0604030504040204" pitchFamily="34" charset="0"/>
                  <a:ea typeface="Times New Roman" panose="02020603050405020304" pitchFamily="18" charset="0"/>
                </a:rPr>
                <a:t>ET NECESSITES DE REFORME </a:t>
              </a:r>
              <a:endParaRPr lang="fr-FR" dirty="0"/>
            </a:p>
          </p:txBody>
        </p:sp>
        <p:sp>
          <p:nvSpPr>
            <p:cNvPr id="12" name="ZoneTexte 11">
              <a:extLst>
                <a:ext uri="{FF2B5EF4-FFF2-40B4-BE49-F238E27FC236}">
                  <a16:creationId xmlns:a16="http://schemas.microsoft.com/office/drawing/2014/main" id="{F63F39AD-D8EE-45EA-AA4D-C19C681655D6}"/>
                </a:ext>
              </a:extLst>
            </p:cNvPr>
            <p:cNvSpPr txBox="1"/>
            <p:nvPr/>
          </p:nvSpPr>
          <p:spPr>
            <a:xfrm>
              <a:off x="1585345" y="134011"/>
              <a:ext cx="429312" cy="408623"/>
            </a:xfrm>
            <a:prstGeom prst="roundRect">
              <a:avLst/>
            </a:prstGeom>
            <a:solidFill>
              <a:schemeClr val="accent6">
                <a:lumMod val="50000"/>
              </a:schemeClr>
            </a:solidFill>
          </p:spPr>
          <p:txBody>
            <a:bodyPr wrap="none" rtlCol="0">
              <a:spAutoFit/>
            </a:bodyPr>
            <a:lstStyle/>
            <a:p>
              <a:pPr algn="ctr"/>
              <a:r>
                <a:rPr lang="fr-FR" b="1" dirty="0">
                  <a:solidFill>
                    <a:schemeClr val="bg1"/>
                  </a:solidFill>
                  <a:latin typeface="Berlin Sans FB Demi" panose="020E0802020502020306" pitchFamily="34" charset="0"/>
                </a:rPr>
                <a:t>III</a:t>
              </a:r>
            </a:p>
          </p:txBody>
        </p:sp>
      </p:grpSp>
      <p:grpSp>
        <p:nvGrpSpPr>
          <p:cNvPr id="13" name="Groupe 12">
            <a:extLst>
              <a:ext uri="{FF2B5EF4-FFF2-40B4-BE49-F238E27FC236}">
                <a16:creationId xmlns:a16="http://schemas.microsoft.com/office/drawing/2014/main" id="{09410D4F-91B6-4CCE-B8E3-C3D829F9AEF3}"/>
              </a:ext>
            </a:extLst>
          </p:cNvPr>
          <p:cNvGrpSpPr/>
          <p:nvPr/>
        </p:nvGrpSpPr>
        <p:grpSpPr>
          <a:xfrm>
            <a:off x="266901" y="2281425"/>
            <a:ext cx="3066200" cy="1760509"/>
            <a:chOff x="559869" y="2293886"/>
            <a:chExt cx="3066200" cy="1760509"/>
          </a:xfrm>
        </p:grpSpPr>
        <p:sp>
          <p:nvSpPr>
            <p:cNvPr id="14" name="ZoneTexte 13">
              <a:extLst>
                <a:ext uri="{FF2B5EF4-FFF2-40B4-BE49-F238E27FC236}">
                  <a16:creationId xmlns:a16="http://schemas.microsoft.com/office/drawing/2014/main" id="{0D786ED4-583E-4007-9129-C026CC8B9237}"/>
                </a:ext>
              </a:extLst>
            </p:cNvPr>
            <p:cNvSpPr txBox="1"/>
            <p:nvPr/>
          </p:nvSpPr>
          <p:spPr>
            <a:xfrm>
              <a:off x="559869" y="2726372"/>
              <a:ext cx="3066200" cy="1328023"/>
            </a:xfrm>
            <a:prstGeom prst="roundRect">
              <a:avLst/>
            </a:prstGeom>
            <a:solidFill>
              <a:schemeClr val="accent2">
                <a:lumMod val="20000"/>
                <a:lumOff val="80000"/>
              </a:schemeClr>
            </a:solidFill>
          </p:spPr>
          <p:txBody>
            <a:bodyPr wrap="square">
              <a:spAutoFit/>
            </a:bodyPr>
            <a:lstStyle/>
            <a:p>
              <a:pPr lvl="0" algn="ctr"/>
              <a:r>
                <a:rPr lang="fr-CI" sz="1800" b="1" dirty="0">
                  <a:effectLst/>
                  <a:latin typeface="Tahoma" panose="020B0604030504040204" pitchFamily="34" charset="0"/>
                  <a:ea typeface="Times New Roman" panose="02020603050405020304" pitchFamily="18" charset="0"/>
                </a:rPr>
                <a:t>Cadre juridique de la gestion du personnel des collectivités territoriales</a:t>
              </a:r>
              <a:endParaRPr lang="fr-CI" sz="1200" dirty="0">
                <a:effectLst/>
                <a:latin typeface="Times New Roman" panose="02020603050405020304" pitchFamily="18" charset="0"/>
                <a:ea typeface="Times New Roman" panose="02020603050405020304" pitchFamily="18" charset="0"/>
              </a:endParaRPr>
            </a:p>
          </p:txBody>
        </p:sp>
        <p:sp>
          <p:nvSpPr>
            <p:cNvPr id="15" name="ZoneTexte 14">
              <a:extLst>
                <a:ext uri="{FF2B5EF4-FFF2-40B4-BE49-F238E27FC236}">
                  <a16:creationId xmlns:a16="http://schemas.microsoft.com/office/drawing/2014/main" id="{529F4012-EFAA-4D69-B508-E7ACA79AE3A5}"/>
                </a:ext>
              </a:extLst>
            </p:cNvPr>
            <p:cNvSpPr txBox="1"/>
            <p:nvPr/>
          </p:nvSpPr>
          <p:spPr>
            <a:xfrm>
              <a:off x="1950022" y="2293886"/>
              <a:ext cx="285894" cy="394335"/>
            </a:xfrm>
            <a:prstGeom prst="roundRect">
              <a:avLst/>
            </a:prstGeom>
            <a:solidFill>
              <a:schemeClr val="accent2"/>
            </a:solidFill>
          </p:spPr>
          <p:txBody>
            <a:bodyPr wrap="none" rtlCol="0">
              <a:spAutoFit/>
            </a:bodyPr>
            <a:lstStyle/>
            <a:p>
              <a:r>
                <a:rPr lang="fr-FR" b="1" dirty="0">
                  <a:latin typeface="Berlin Sans FB Demi" panose="020E0802020502020306" pitchFamily="34" charset="0"/>
                </a:rPr>
                <a:t>1</a:t>
              </a:r>
            </a:p>
          </p:txBody>
        </p:sp>
      </p:grpSp>
      <p:pic>
        <p:nvPicPr>
          <p:cNvPr id="16" name="Image 15">
            <a:extLst>
              <a:ext uri="{FF2B5EF4-FFF2-40B4-BE49-F238E27FC236}">
                <a16:creationId xmlns:a16="http://schemas.microsoft.com/office/drawing/2014/main" id="{A560A946-31D5-423F-9690-2802CAFCCD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738" y="4373017"/>
            <a:ext cx="3352800" cy="2011680"/>
          </a:xfrm>
          <a:prstGeom prst="rect">
            <a:avLst/>
          </a:prstGeom>
        </p:spPr>
      </p:pic>
    </p:spTree>
    <p:extLst>
      <p:ext uri="{BB962C8B-B14F-4D97-AF65-F5344CB8AC3E}">
        <p14:creationId xmlns:p14="http://schemas.microsoft.com/office/powerpoint/2010/main" val="251450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AB0BF08-8D60-43DE-BC3D-FE087FD91E4D}"/>
              </a:ext>
            </a:extLst>
          </p:cNvPr>
          <p:cNvSpPr txBox="1"/>
          <p:nvPr/>
        </p:nvSpPr>
        <p:spPr>
          <a:xfrm>
            <a:off x="4996426" y="542634"/>
            <a:ext cx="6093228" cy="5480859"/>
          </a:xfrm>
          <a:prstGeom prst="rect">
            <a:avLst/>
          </a:prstGeom>
          <a:noFill/>
        </p:spPr>
        <p:txBody>
          <a:bodyPr wrap="square">
            <a:spAutoFit/>
          </a:bodyPr>
          <a:lstStyle/>
          <a:p>
            <a:pPr algn="just">
              <a:lnSpc>
                <a:spcPct val="115000"/>
              </a:lnSpc>
            </a:pPr>
            <a:r>
              <a:rPr lang="fr-CI" sz="1800" dirty="0">
                <a:effectLst/>
                <a:latin typeface="Tahoma" panose="020B0604030504040204" pitchFamily="34" charset="0"/>
                <a:ea typeface="Times New Roman" panose="02020603050405020304" pitchFamily="18" charset="0"/>
              </a:rPr>
              <a:t>Plus de quatre décennies après le démarrage de la décentralisation en côte d’ivoire, le personnel des collectivités territoriales ne dispose pas d’un cadre juridique adéquat, à l’instar des fonctionnaires soumis au statut général de la fonction publique et ses textes subséquents, du personnel du secteur privé soumis au code du travail. Il apparait impérieux d’apporter les réformes nécessaires au cadre de gestion des ressources humaines des collectivités territoriales, en adoptant un arsenal juridique, complet qui leur est dédié. </a:t>
            </a:r>
            <a:endParaRPr lang="fr-CI" sz="1200" dirty="0">
              <a:effectLst/>
              <a:latin typeface="Times New Roman" panose="02020603050405020304" pitchFamily="18" charset="0"/>
              <a:ea typeface="Times New Roman" panose="02020603050405020304" pitchFamily="18" charset="0"/>
            </a:endParaRPr>
          </a:p>
          <a:p>
            <a:pPr algn="just">
              <a:lnSpc>
                <a:spcPct val="115000"/>
              </a:lnSpc>
            </a:pPr>
            <a:r>
              <a:rPr lang="fr-CI" sz="1800" dirty="0">
                <a:effectLst/>
                <a:latin typeface="Tahoma" panose="020B0604030504040204" pitchFamily="34" charset="0"/>
                <a:ea typeface="Times New Roman" panose="02020603050405020304" pitchFamily="18" charset="0"/>
              </a:rPr>
              <a:t> </a:t>
            </a:r>
            <a:endParaRPr lang="fr-CI" sz="1200" dirty="0">
              <a:effectLst/>
              <a:latin typeface="Times New Roman" panose="02020603050405020304" pitchFamily="18" charset="0"/>
              <a:ea typeface="Times New Roman" panose="02020603050405020304" pitchFamily="18" charset="0"/>
            </a:endParaRPr>
          </a:p>
          <a:p>
            <a:pPr algn="just">
              <a:lnSpc>
                <a:spcPct val="115000"/>
              </a:lnSpc>
            </a:pPr>
            <a:r>
              <a:rPr lang="fr-CI" sz="1800" dirty="0">
                <a:effectLst/>
                <a:latin typeface="Tahoma" panose="020B0604030504040204" pitchFamily="34" charset="0"/>
                <a:ea typeface="Times New Roman" panose="02020603050405020304" pitchFamily="18" charset="0"/>
              </a:rPr>
              <a:t>Qu’on l’appelle statut du personnel des collectivités territoriales ou fonction publique territoriale, ce cadre devrait apporter des précisions suffisantes sur les modalités de gestion du personnel des collectivités territoriales depuis leur recrutement jusqu’à la sortie de carrière. </a:t>
            </a:r>
            <a:endParaRPr lang="fr-CI" sz="1200" dirty="0">
              <a:effectLst/>
              <a:latin typeface="Times New Roman" panose="02020603050405020304" pitchFamily="18" charset="0"/>
              <a:ea typeface="Times New Roman" panose="02020603050405020304" pitchFamily="18" charset="0"/>
            </a:endParaRPr>
          </a:p>
        </p:txBody>
      </p:sp>
      <p:grpSp>
        <p:nvGrpSpPr>
          <p:cNvPr id="14" name="Groupe 13">
            <a:extLst>
              <a:ext uri="{FF2B5EF4-FFF2-40B4-BE49-F238E27FC236}">
                <a16:creationId xmlns:a16="http://schemas.microsoft.com/office/drawing/2014/main" id="{0CDB11E9-93E2-4080-B837-C6AD96F4A37F}"/>
              </a:ext>
            </a:extLst>
          </p:cNvPr>
          <p:cNvGrpSpPr/>
          <p:nvPr/>
        </p:nvGrpSpPr>
        <p:grpSpPr>
          <a:xfrm>
            <a:off x="1" y="0"/>
            <a:ext cx="3600000" cy="2178487"/>
            <a:chOff x="1" y="0"/>
            <a:chExt cx="3600000" cy="2178487"/>
          </a:xfrm>
        </p:grpSpPr>
        <p:sp>
          <p:nvSpPr>
            <p:cNvPr id="8" name="ZoneTexte 7">
              <a:extLst>
                <a:ext uri="{FF2B5EF4-FFF2-40B4-BE49-F238E27FC236}">
                  <a16:creationId xmlns:a16="http://schemas.microsoft.com/office/drawing/2014/main" id="{A606ED16-EEBD-42C4-8AC1-D8DA93FB94ED}"/>
                </a:ext>
              </a:extLst>
            </p:cNvPr>
            <p:cNvSpPr txBox="1"/>
            <p:nvPr/>
          </p:nvSpPr>
          <p:spPr>
            <a:xfrm>
              <a:off x="1" y="0"/>
              <a:ext cx="3600000" cy="2178487"/>
            </a:xfrm>
            <a:prstGeom prst="flowChartOffpageConnector">
              <a:avLst/>
            </a:prstGeom>
            <a:solidFill>
              <a:schemeClr val="accent6">
                <a:lumMod val="20000"/>
                <a:lumOff val="80000"/>
              </a:schemeClr>
            </a:solidFill>
            <a:ln>
              <a:noFill/>
            </a:ln>
          </p:spPr>
          <p:txBody>
            <a:bodyPr wrap="square">
              <a:spAutoFit/>
            </a:bodyPr>
            <a:lstStyle/>
            <a:p>
              <a:pPr algn="ctr"/>
              <a:endParaRPr lang="fr-FR" sz="1800" b="1" dirty="0">
                <a:effectLst/>
                <a:latin typeface="Tahoma" panose="020B0604030504040204" pitchFamily="34" charset="0"/>
                <a:ea typeface="Times New Roman" panose="02020603050405020304" pitchFamily="18" charset="0"/>
              </a:endParaRPr>
            </a:p>
            <a:p>
              <a:pPr algn="ctr"/>
              <a:endParaRPr lang="fr-FR" sz="1800" b="1" dirty="0">
                <a:effectLst/>
                <a:latin typeface="Tahoma" panose="020B0604030504040204" pitchFamily="34" charset="0"/>
                <a:ea typeface="Times New Roman" panose="02020603050405020304" pitchFamily="18" charset="0"/>
              </a:endParaRPr>
            </a:p>
            <a:p>
              <a:pPr algn="ctr"/>
              <a:r>
                <a:rPr lang="fr-FR" sz="1800" b="1" dirty="0">
                  <a:effectLst/>
                  <a:latin typeface="Tahoma" panose="020B0604030504040204" pitchFamily="34" charset="0"/>
                  <a:ea typeface="Times New Roman" panose="02020603050405020304" pitchFamily="18" charset="0"/>
                </a:rPr>
                <a:t>STATUT DU PERSONNEL DES COLLECTIVITES : </a:t>
              </a:r>
              <a:r>
                <a:rPr lang="fr-CI" sz="1800" b="1" dirty="0">
                  <a:effectLst/>
                  <a:latin typeface="Tahoma" panose="020B0604030504040204" pitchFamily="34" charset="0"/>
                  <a:ea typeface="Times New Roman" panose="02020603050405020304" pitchFamily="18" charset="0"/>
                </a:rPr>
                <a:t>CADRE JURIDIQUE </a:t>
              </a:r>
              <a:r>
                <a:rPr lang="fr-FR" sz="1800" b="1" dirty="0">
                  <a:effectLst/>
                  <a:latin typeface="Tahoma" panose="020B0604030504040204" pitchFamily="34" charset="0"/>
                  <a:ea typeface="Times New Roman" panose="02020603050405020304" pitchFamily="18" charset="0"/>
                </a:rPr>
                <a:t>ET NECESSITES DE REFORME </a:t>
              </a:r>
              <a:endParaRPr lang="fr-FR" dirty="0"/>
            </a:p>
          </p:txBody>
        </p:sp>
        <p:sp>
          <p:nvSpPr>
            <p:cNvPr id="9" name="ZoneTexte 8">
              <a:extLst>
                <a:ext uri="{FF2B5EF4-FFF2-40B4-BE49-F238E27FC236}">
                  <a16:creationId xmlns:a16="http://schemas.microsoft.com/office/drawing/2014/main" id="{D8C77999-41F1-4FC7-9207-D59F9E249434}"/>
                </a:ext>
              </a:extLst>
            </p:cNvPr>
            <p:cNvSpPr txBox="1"/>
            <p:nvPr/>
          </p:nvSpPr>
          <p:spPr>
            <a:xfrm>
              <a:off x="1585345" y="134011"/>
              <a:ext cx="429312" cy="408623"/>
            </a:xfrm>
            <a:prstGeom prst="roundRect">
              <a:avLst/>
            </a:prstGeom>
            <a:solidFill>
              <a:schemeClr val="accent6">
                <a:lumMod val="50000"/>
              </a:schemeClr>
            </a:solidFill>
          </p:spPr>
          <p:txBody>
            <a:bodyPr wrap="none" rtlCol="0">
              <a:spAutoFit/>
            </a:bodyPr>
            <a:lstStyle/>
            <a:p>
              <a:pPr algn="ctr"/>
              <a:r>
                <a:rPr lang="fr-FR" b="1" dirty="0">
                  <a:solidFill>
                    <a:schemeClr val="bg1"/>
                  </a:solidFill>
                  <a:latin typeface="Berlin Sans FB Demi" panose="020E0802020502020306" pitchFamily="34" charset="0"/>
                </a:rPr>
                <a:t>III</a:t>
              </a:r>
            </a:p>
          </p:txBody>
        </p:sp>
      </p:grpSp>
      <p:grpSp>
        <p:nvGrpSpPr>
          <p:cNvPr id="10" name="Groupe 9">
            <a:extLst>
              <a:ext uri="{FF2B5EF4-FFF2-40B4-BE49-F238E27FC236}">
                <a16:creationId xmlns:a16="http://schemas.microsoft.com/office/drawing/2014/main" id="{D6898D41-C61A-4317-9C86-13E97A551ED6}"/>
              </a:ext>
            </a:extLst>
          </p:cNvPr>
          <p:cNvGrpSpPr/>
          <p:nvPr/>
        </p:nvGrpSpPr>
        <p:grpSpPr>
          <a:xfrm>
            <a:off x="266901" y="2281425"/>
            <a:ext cx="3066200" cy="1760509"/>
            <a:chOff x="559869" y="2293886"/>
            <a:chExt cx="3066200" cy="1760509"/>
          </a:xfrm>
        </p:grpSpPr>
        <p:sp>
          <p:nvSpPr>
            <p:cNvPr id="11" name="ZoneTexte 10">
              <a:extLst>
                <a:ext uri="{FF2B5EF4-FFF2-40B4-BE49-F238E27FC236}">
                  <a16:creationId xmlns:a16="http://schemas.microsoft.com/office/drawing/2014/main" id="{988678D3-30A5-488A-9621-619F6AE0C4A8}"/>
                </a:ext>
              </a:extLst>
            </p:cNvPr>
            <p:cNvSpPr txBox="1"/>
            <p:nvPr/>
          </p:nvSpPr>
          <p:spPr>
            <a:xfrm>
              <a:off x="559869" y="2726372"/>
              <a:ext cx="3066200" cy="1328023"/>
            </a:xfrm>
            <a:prstGeom prst="roundRect">
              <a:avLst/>
            </a:prstGeom>
            <a:solidFill>
              <a:schemeClr val="accent2">
                <a:lumMod val="20000"/>
                <a:lumOff val="80000"/>
              </a:schemeClr>
            </a:solidFill>
          </p:spPr>
          <p:txBody>
            <a:bodyPr wrap="square">
              <a:spAutoFit/>
            </a:bodyPr>
            <a:lstStyle/>
            <a:p>
              <a:pPr lvl="0" algn="ctr"/>
              <a:r>
                <a:rPr lang="fr-CI" sz="1800" b="1" dirty="0">
                  <a:effectLst/>
                  <a:latin typeface="Tahoma" panose="020B0604030504040204" pitchFamily="34" charset="0"/>
                  <a:ea typeface="Times New Roman" panose="02020603050405020304" pitchFamily="18" charset="0"/>
                </a:rPr>
                <a:t>Nécessite de la réforme du statut du personnel des collectivités territoriales</a:t>
              </a:r>
              <a:endParaRPr lang="fr-CI" sz="1200" dirty="0">
                <a:effectLst/>
                <a:latin typeface="Times New Roman" panose="02020603050405020304" pitchFamily="18" charset="0"/>
                <a:ea typeface="Times New Roman" panose="02020603050405020304" pitchFamily="18" charset="0"/>
              </a:endParaRPr>
            </a:p>
          </p:txBody>
        </p:sp>
        <p:sp>
          <p:nvSpPr>
            <p:cNvPr id="12" name="ZoneTexte 11">
              <a:extLst>
                <a:ext uri="{FF2B5EF4-FFF2-40B4-BE49-F238E27FC236}">
                  <a16:creationId xmlns:a16="http://schemas.microsoft.com/office/drawing/2014/main" id="{8AF814DC-3D1F-4463-AE5C-34F1FCD04218}"/>
                </a:ext>
              </a:extLst>
            </p:cNvPr>
            <p:cNvSpPr txBox="1"/>
            <p:nvPr/>
          </p:nvSpPr>
          <p:spPr>
            <a:xfrm>
              <a:off x="1950022" y="2293886"/>
              <a:ext cx="335553" cy="401479"/>
            </a:xfrm>
            <a:prstGeom prst="roundRect">
              <a:avLst/>
            </a:prstGeom>
            <a:solidFill>
              <a:schemeClr val="accent2"/>
            </a:solidFill>
          </p:spPr>
          <p:txBody>
            <a:bodyPr wrap="none" rtlCol="0">
              <a:spAutoFit/>
            </a:bodyPr>
            <a:lstStyle/>
            <a:p>
              <a:r>
                <a:rPr lang="fr-FR" b="1" dirty="0">
                  <a:latin typeface="Berlin Sans FB Demi" panose="020E0802020502020306" pitchFamily="34" charset="0"/>
                </a:rPr>
                <a:t>2</a:t>
              </a:r>
            </a:p>
          </p:txBody>
        </p:sp>
      </p:grpSp>
      <p:pic>
        <p:nvPicPr>
          <p:cNvPr id="13" name="Image 12">
            <a:extLst>
              <a:ext uri="{FF2B5EF4-FFF2-40B4-BE49-F238E27FC236}">
                <a16:creationId xmlns:a16="http://schemas.microsoft.com/office/drawing/2014/main" id="{A30EC0F6-3CB3-448F-B35D-19B9979463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901" y="4166914"/>
            <a:ext cx="3066200" cy="2031357"/>
          </a:xfrm>
          <a:prstGeom prst="roundRect">
            <a:avLst>
              <a:gd name="adj" fmla="val 65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11833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8AB0BF08-8D60-43DE-BC3D-FE087FD91E4D}"/>
              </a:ext>
            </a:extLst>
          </p:cNvPr>
          <p:cNvSpPr txBox="1"/>
          <p:nvPr/>
        </p:nvSpPr>
        <p:spPr>
          <a:xfrm>
            <a:off x="5432882" y="921426"/>
            <a:ext cx="6093228" cy="4261167"/>
          </a:xfrm>
          <a:prstGeom prst="rect">
            <a:avLst/>
          </a:prstGeom>
          <a:noFill/>
        </p:spPr>
        <p:txBody>
          <a:bodyPr wrap="square">
            <a:spAutoFit/>
          </a:bodyPr>
          <a:lstStyle/>
          <a:p>
            <a:pPr algn="just">
              <a:lnSpc>
                <a:spcPct val="115000"/>
              </a:lnSpc>
            </a:pPr>
            <a:r>
              <a:rPr lang="fr-CI" sz="1800" dirty="0">
                <a:effectLst/>
                <a:latin typeface="Tahoma" panose="020B0604030504040204" pitchFamily="34" charset="0"/>
                <a:ea typeface="Times New Roman" panose="02020603050405020304" pitchFamily="18" charset="0"/>
              </a:rPr>
              <a:t>Ainsi, des réponses devraient être données notamment sur le mode de recrutement, l’institution d’emploi (métiers) des collectivités territoriales, la mobilité professionnelle et géographique, les avantages sociaux, les droits et obligations, les modalités de départ à la retraite, etc.</a:t>
            </a:r>
            <a:endParaRPr lang="fr-CI" sz="1200" dirty="0">
              <a:effectLst/>
              <a:latin typeface="Times New Roman" panose="02020603050405020304" pitchFamily="18" charset="0"/>
              <a:ea typeface="Times New Roman" panose="02020603050405020304" pitchFamily="18" charset="0"/>
            </a:endParaRPr>
          </a:p>
          <a:p>
            <a:pPr algn="just">
              <a:lnSpc>
                <a:spcPct val="115000"/>
              </a:lnSpc>
            </a:pPr>
            <a:r>
              <a:rPr lang="fr-CI" sz="1800" dirty="0">
                <a:effectLst/>
                <a:latin typeface="Tahoma" panose="020B0604030504040204" pitchFamily="34" charset="0"/>
                <a:ea typeface="Times New Roman" panose="02020603050405020304" pitchFamily="18" charset="0"/>
              </a:rPr>
              <a:t> </a:t>
            </a:r>
            <a:endParaRPr lang="fr-CI" sz="1200" dirty="0">
              <a:effectLst/>
              <a:latin typeface="Times New Roman" panose="02020603050405020304" pitchFamily="18" charset="0"/>
              <a:ea typeface="Times New Roman" panose="02020603050405020304" pitchFamily="18" charset="0"/>
            </a:endParaRPr>
          </a:p>
          <a:p>
            <a:pPr algn="just"/>
            <a:r>
              <a:rPr lang="fr-CI" sz="1800" dirty="0">
                <a:effectLst/>
                <a:latin typeface="Tahoma" panose="020B0604030504040204" pitchFamily="34" charset="0"/>
                <a:ea typeface="Times New Roman" panose="02020603050405020304" pitchFamily="18" charset="0"/>
              </a:rPr>
              <a:t>S’agissant du mode de </a:t>
            </a:r>
            <a:r>
              <a:rPr lang="fr-FR" sz="1800" dirty="0">
                <a:effectLst/>
                <a:latin typeface="Tahoma" panose="020B0604030504040204" pitchFamily="34" charset="0"/>
                <a:ea typeface="Times New Roman" panose="02020603050405020304" pitchFamily="18" charset="0"/>
              </a:rPr>
              <a:t>recrutement des agents des collectivités territoriales, il semble nécessaire de le rendre concurrentiel pour garantir un minimum d’égalité d’accès des candidats à ces emplois locaux qui sont avant tout des emplois publics. En outre, le mode d’accès par concours (localement organisé) devrait permettre d’améliorer la qualité de ce personnel.</a:t>
            </a:r>
            <a:endParaRPr lang="fr-FR" dirty="0"/>
          </a:p>
        </p:txBody>
      </p:sp>
      <p:grpSp>
        <p:nvGrpSpPr>
          <p:cNvPr id="14" name="Groupe 13">
            <a:extLst>
              <a:ext uri="{FF2B5EF4-FFF2-40B4-BE49-F238E27FC236}">
                <a16:creationId xmlns:a16="http://schemas.microsoft.com/office/drawing/2014/main" id="{3EB59141-A7FB-45A9-9B95-316017E63127}"/>
              </a:ext>
            </a:extLst>
          </p:cNvPr>
          <p:cNvGrpSpPr/>
          <p:nvPr/>
        </p:nvGrpSpPr>
        <p:grpSpPr>
          <a:xfrm>
            <a:off x="1" y="0"/>
            <a:ext cx="3600000" cy="2178487"/>
            <a:chOff x="1" y="0"/>
            <a:chExt cx="3600000" cy="2178487"/>
          </a:xfrm>
        </p:grpSpPr>
        <p:sp>
          <p:nvSpPr>
            <p:cNvPr id="8" name="ZoneTexte 7">
              <a:extLst>
                <a:ext uri="{FF2B5EF4-FFF2-40B4-BE49-F238E27FC236}">
                  <a16:creationId xmlns:a16="http://schemas.microsoft.com/office/drawing/2014/main" id="{EE7009FC-1FF9-4809-BE7A-915652954C56}"/>
                </a:ext>
              </a:extLst>
            </p:cNvPr>
            <p:cNvSpPr txBox="1"/>
            <p:nvPr/>
          </p:nvSpPr>
          <p:spPr>
            <a:xfrm>
              <a:off x="1" y="0"/>
              <a:ext cx="3600000" cy="2178487"/>
            </a:xfrm>
            <a:prstGeom prst="flowChartOffpageConnector">
              <a:avLst/>
            </a:prstGeom>
            <a:solidFill>
              <a:schemeClr val="accent6">
                <a:lumMod val="20000"/>
                <a:lumOff val="80000"/>
              </a:schemeClr>
            </a:solidFill>
            <a:ln>
              <a:noFill/>
            </a:ln>
          </p:spPr>
          <p:txBody>
            <a:bodyPr wrap="square">
              <a:spAutoFit/>
            </a:bodyPr>
            <a:lstStyle/>
            <a:p>
              <a:pPr algn="ctr"/>
              <a:endParaRPr lang="fr-FR" sz="1800" b="1" dirty="0">
                <a:effectLst/>
                <a:latin typeface="Tahoma" panose="020B0604030504040204" pitchFamily="34" charset="0"/>
                <a:ea typeface="Times New Roman" panose="02020603050405020304" pitchFamily="18" charset="0"/>
              </a:endParaRPr>
            </a:p>
            <a:p>
              <a:pPr algn="ctr"/>
              <a:endParaRPr lang="fr-FR" sz="1800" b="1" dirty="0">
                <a:effectLst/>
                <a:latin typeface="Tahoma" panose="020B0604030504040204" pitchFamily="34" charset="0"/>
                <a:ea typeface="Times New Roman" panose="02020603050405020304" pitchFamily="18" charset="0"/>
              </a:endParaRPr>
            </a:p>
            <a:p>
              <a:pPr algn="ctr"/>
              <a:r>
                <a:rPr lang="fr-FR" sz="1800" b="1" dirty="0">
                  <a:effectLst/>
                  <a:latin typeface="Tahoma" panose="020B0604030504040204" pitchFamily="34" charset="0"/>
                  <a:ea typeface="Times New Roman" panose="02020603050405020304" pitchFamily="18" charset="0"/>
                </a:rPr>
                <a:t>STATUT DU PERSONNEL DES COLLECTIVITES : </a:t>
              </a:r>
              <a:r>
                <a:rPr lang="fr-CI" sz="1800" b="1" dirty="0">
                  <a:effectLst/>
                  <a:latin typeface="Tahoma" panose="020B0604030504040204" pitchFamily="34" charset="0"/>
                  <a:ea typeface="Times New Roman" panose="02020603050405020304" pitchFamily="18" charset="0"/>
                </a:rPr>
                <a:t>CADRE JURIDIQUE </a:t>
              </a:r>
              <a:r>
                <a:rPr lang="fr-FR" sz="1800" b="1" dirty="0">
                  <a:effectLst/>
                  <a:latin typeface="Tahoma" panose="020B0604030504040204" pitchFamily="34" charset="0"/>
                  <a:ea typeface="Times New Roman" panose="02020603050405020304" pitchFamily="18" charset="0"/>
                </a:rPr>
                <a:t>ET NECESSITES DE REFORME </a:t>
              </a:r>
              <a:endParaRPr lang="fr-FR" dirty="0"/>
            </a:p>
          </p:txBody>
        </p:sp>
        <p:sp>
          <p:nvSpPr>
            <p:cNvPr id="9" name="ZoneTexte 8">
              <a:extLst>
                <a:ext uri="{FF2B5EF4-FFF2-40B4-BE49-F238E27FC236}">
                  <a16:creationId xmlns:a16="http://schemas.microsoft.com/office/drawing/2014/main" id="{0C589DA4-95FD-41D4-B01B-FA77207FE98B}"/>
                </a:ext>
              </a:extLst>
            </p:cNvPr>
            <p:cNvSpPr txBox="1"/>
            <p:nvPr/>
          </p:nvSpPr>
          <p:spPr>
            <a:xfrm>
              <a:off x="1585345" y="134011"/>
              <a:ext cx="429312" cy="408623"/>
            </a:xfrm>
            <a:prstGeom prst="roundRect">
              <a:avLst/>
            </a:prstGeom>
            <a:solidFill>
              <a:schemeClr val="accent6">
                <a:lumMod val="50000"/>
              </a:schemeClr>
            </a:solidFill>
          </p:spPr>
          <p:txBody>
            <a:bodyPr wrap="none" rtlCol="0">
              <a:spAutoFit/>
            </a:bodyPr>
            <a:lstStyle/>
            <a:p>
              <a:pPr algn="ctr"/>
              <a:r>
                <a:rPr lang="fr-FR" b="1" dirty="0">
                  <a:solidFill>
                    <a:schemeClr val="bg1"/>
                  </a:solidFill>
                  <a:latin typeface="Berlin Sans FB Demi" panose="020E0802020502020306" pitchFamily="34" charset="0"/>
                </a:rPr>
                <a:t>III</a:t>
              </a:r>
            </a:p>
          </p:txBody>
        </p:sp>
      </p:grpSp>
      <p:grpSp>
        <p:nvGrpSpPr>
          <p:cNvPr id="10" name="Groupe 9">
            <a:extLst>
              <a:ext uri="{FF2B5EF4-FFF2-40B4-BE49-F238E27FC236}">
                <a16:creationId xmlns:a16="http://schemas.microsoft.com/office/drawing/2014/main" id="{2C9212FB-0BCD-42BB-BE2D-1A8D14F493B0}"/>
              </a:ext>
            </a:extLst>
          </p:cNvPr>
          <p:cNvGrpSpPr/>
          <p:nvPr/>
        </p:nvGrpSpPr>
        <p:grpSpPr>
          <a:xfrm>
            <a:off x="266901" y="2281425"/>
            <a:ext cx="3066200" cy="1760509"/>
            <a:chOff x="559869" y="2293886"/>
            <a:chExt cx="3066200" cy="1760509"/>
          </a:xfrm>
        </p:grpSpPr>
        <p:sp>
          <p:nvSpPr>
            <p:cNvPr id="11" name="ZoneTexte 10">
              <a:extLst>
                <a:ext uri="{FF2B5EF4-FFF2-40B4-BE49-F238E27FC236}">
                  <a16:creationId xmlns:a16="http://schemas.microsoft.com/office/drawing/2014/main" id="{C034D838-5E57-4E15-B2C2-512DF85BA4E6}"/>
                </a:ext>
              </a:extLst>
            </p:cNvPr>
            <p:cNvSpPr txBox="1"/>
            <p:nvPr/>
          </p:nvSpPr>
          <p:spPr>
            <a:xfrm>
              <a:off x="559869" y="2726372"/>
              <a:ext cx="3066200" cy="1328023"/>
            </a:xfrm>
            <a:prstGeom prst="roundRect">
              <a:avLst/>
            </a:prstGeom>
            <a:solidFill>
              <a:schemeClr val="accent2">
                <a:lumMod val="20000"/>
                <a:lumOff val="80000"/>
              </a:schemeClr>
            </a:solidFill>
          </p:spPr>
          <p:txBody>
            <a:bodyPr wrap="square">
              <a:spAutoFit/>
            </a:bodyPr>
            <a:lstStyle/>
            <a:p>
              <a:pPr lvl="0" algn="ctr"/>
              <a:r>
                <a:rPr lang="fr-CI" sz="1800" b="1" dirty="0">
                  <a:effectLst/>
                  <a:latin typeface="Tahoma" panose="020B0604030504040204" pitchFamily="34" charset="0"/>
                  <a:ea typeface="Times New Roman" panose="02020603050405020304" pitchFamily="18" charset="0"/>
                </a:rPr>
                <a:t>Nécessite de la réforme du statut du personnel des collectivités territoriales</a:t>
              </a:r>
              <a:endParaRPr lang="fr-CI" sz="1200" dirty="0">
                <a:effectLst/>
                <a:latin typeface="Times New Roman" panose="02020603050405020304" pitchFamily="18" charset="0"/>
                <a:ea typeface="Times New Roman" panose="02020603050405020304" pitchFamily="18" charset="0"/>
              </a:endParaRPr>
            </a:p>
          </p:txBody>
        </p:sp>
        <p:sp>
          <p:nvSpPr>
            <p:cNvPr id="12" name="ZoneTexte 11">
              <a:extLst>
                <a:ext uri="{FF2B5EF4-FFF2-40B4-BE49-F238E27FC236}">
                  <a16:creationId xmlns:a16="http://schemas.microsoft.com/office/drawing/2014/main" id="{7EA6F2CA-40F6-48DC-9812-6DD8ACB76094}"/>
                </a:ext>
              </a:extLst>
            </p:cNvPr>
            <p:cNvSpPr txBox="1"/>
            <p:nvPr/>
          </p:nvSpPr>
          <p:spPr>
            <a:xfrm>
              <a:off x="1950022" y="2293886"/>
              <a:ext cx="335553" cy="401479"/>
            </a:xfrm>
            <a:prstGeom prst="roundRect">
              <a:avLst/>
            </a:prstGeom>
            <a:solidFill>
              <a:schemeClr val="accent2"/>
            </a:solidFill>
          </p:spPr>
          <p:txBody>
            <a:bodyPr wrap="none" rtlCol="0">
              <a:spAutoFit/>
            </a:bodyPr>
            <a:lstStyle/>
            <a:p>
              <a:r>
                <a:rPr lang="fr-FR" b="1" dirty="0">
                  <a:latin typeface="Berlin Sans FB Demi" panose="020E0802020502020306" pitchFamily="34" charset="0"/>
                </a:rPr>
                <a:t>2</a:t>
              </a:r>
            </a:p>
          </p:txBody>
        </p:sp>
      </p:grpSp>
      <p:pic>
        <p:nvPicPr>
          <p:cNvPr id="13" name="Image 12">
            <a:extLst>
              <a:ext uri="{FF2B5EF4-FFF2-40B4-BE49-F238E27FC236}">
                <a16:creationId xmlns:a16="http://schemas.microsoft.com/office/drawing/2014/main" id="{9C9C3A9D-FFC0-45E5-B917-03DAEBEA0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901" y="4166914"/>
            <a:ext cx="3066200" cy="2031357"/>
          </a:xfrm>
          <a:prstGeom prst="roundRect">
            <a:avLst>
              <a:gd name="adj" fmla="val 65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2954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e 17">
            <a:extLst>
              <a:ext uri="{FF2B5EF4-FFF2-40B4-BE49-F238E27FC236}">
                <a16:creationId xmlns:a16="http://schemas.microsoft.com/office/drawing/2014/main" id="{A9C8CDCE-6C99-4A74-AFA4-608D17E8197C}"/>
              </a:ext>
            </a:extLst>
          </p:cNvPr>
          <p:cNvGrpSpPr/>
          <p:nvPr/>
        </p:nvGrpSpPr>
        <p:grpSpPr>
          <a:xfrm>
            <a:off x="463488" y="2037201"/>
            <a:ext cx="6696204" cy="578882"/>
            <a:chOff x="463488" y="2037201"/>
            <a:chExt cx="6696204" cy="578882"/>
          </a:xfrm>
        </p:grpSpPr>
        <p:sp>
          <p:nvSpPr>
            <p:cNvPr id="5" name="ZoneTexte 4">
              <a:extLst>
                <a:ext uri="{FF2B5EF4-FFF2-40B4-BE49-F238E27FC236}">
                  <a16:creationId xmlns:a16="http://schemas.microsoft.com/office/drawing/2014/main" id="{CA78812D-0312-4197-9ACE-48C82284451C}"/>
                </a:ext>
              </a:extLst>
            </p:cNvPr>
            <p:cNvSpPr txBox="1"/>
            <p:nvPr/>
          </p:nvSpPr>
          <p:spPr>
            <a:xfrm>
              <a:off x="1066464" y="2037201"/>
              <a:ext cx="6093228" cy="578882"/>
            </a:xfrm>
            <a:prstGeom prst="roundRect">
              <a:avLst/>
            </a:prstGeom>
            <a:solidFill>
              <a:schemeClr val="accent4">
                <a:lumMod val="20000"/>
                <a:lumOff val="80000"/>
              </a:schemeClr>
            </a:solidFill>
          </p:spPr>
          <p:txBody>
            <a:bodyPr wrap="square">
              <a:spAutoFit/>
            </a:bodyPr>
            <a:lstStyle/>
            <a:p>
              <a:r>
                <a:rPr lang="fr-FR" sz="1600" b="1" dirty="0">
                  <a:effectLst/>
                  <a:latin typeface="Tahoma" panose="020B0604030504040204" pitchFamily="34" charset="0"/>
                  <a:ea typeface="Times New Roman" panose="02020603050405020304" pitchFamily="18" charset="0"/>
                </a:rPr>
                <a:t>L’IMPORTANCE STRATÉGIQUE DU CAPITAL HUMAIN </a:t>
              </a:r>
            </a:p>
            <a:p>
              <a:r>
                <a:rPr lang="fr-FR" sz="1200" dirty="0">
                  <a:effectLst/>
                  <a:latin typeface="Tahoma" panose="020B0604030504040204" pitchFamily="34" charset="0"/>
                  <a:ea typeface="Times New Roman" panose="02020603050405020304" pitchFamily="18" charset="0"/>
                </a:rPr>
                <a:t>(DANS LE SUCCÈS DE LA POLITIQUE DE DÉCENTRALISATION EN CÔTE D’IVOIRE)</a:t>
              </a:r>
              <a:r>
                <a:rPr lang="fr-FR" sz="1200" i="1" dirty="0">
                  <a:solidFill>
                    <a:srgbClr val="A8D08D"/>
                  </a:solidFill>
                  <a:effectLst/>
                  <a:latin typeface="Tahoma" panose="020B0604030504040204" pitchFamily="34" charset="0"/>
                  <a:ea typeface="Times New Roman" panose="02020603050405020304" pitchFamily="18" charset="0"/>
                </a:rPr>
                <a:t> </a:t>
              </a:r>
              <a:endParaRPr lang="fr-FR" sz="1200" dirty="0"/>
            </a:p>
          </p:txBody>
        </p:sp>
        <p:sp>
          <p:nvSpPr>
            <p:cNvPr id="12" name="ZoneTexte 11">
              <a:extLst>
                <a:ext uri="{FF2B5EF4-FFF2-40B4-BE49-F238E27FC236}">
                  <a16:creationId xmlns:a16="http://schemas.microsoft.com/office/drawing/2014/main" id="{DEF1DAED-A60B-41F9-9C40-7EDF6EEC9E62}"/>
                </a:ext>
              </a:extLst>
            </p:cNvPr>
            <p:cNvSpPr txBox="1"/>
            <p:nvPr/>
          </p:nvSpPr>
          <p:spPr>
            <a:xfrm>
              <a:off x="463488" y="2129475"/>
              <a:ext cx="432000" cy="394335"/>
            </a:xfrm>
            <a:prstGeom prst="roundRect">
              <a:avLst/>
            </a:prstGeom>
            <a:solidFill>
              <a:schemeClr val="accent4">
                <a:lumMod val="50000"/>
              </a:schemeClr>
            </a:solidFill>
          </p:spPr>
          <p:txBody>
            <a:bodyPr wrap="none" rtlCol="0">
              <a:spAutoFit/>
            </a:bodyPr>
            <a:lstStyle/>
            <a:p>
              <a:pPr algn="ctr"/>
              <a:r>
                <a:rPr lang="fr-FR" b="1" dirty="0">
                  <a:solidFill>
                    <a:schemeClr val="bg1"/>
                  </a:solidFill>
                </a:rPr>
                <a:t>I</a:t>
              </a:r>
            </a:p>
          </p:txBody>
        </p:sp>
      </p:grpSp>
      <p:grpSp>
        <p:nvGrpSpPr>
          <p:cNvPr id="19" name="Groupe 18">
            <a:extLst>
              <a:ext uri="{FF2B5EF4-FFF2-40B4-BE49-F238E27FC236}">
                <a16:creationId xmlns:a16="http://schemas.microsoft.com/office/drawing/2014/main" id="{A0FCB446-7219-4028-A958-82A5B80CE77B}"/>
              </a:ext>
            </a:extLst>
          </p:cNvPr>
          <p:cNvGrpSpPr/>
          <p:nvPr/>
        </p:nvGrpSpPr>
        <p:grpSpPr>
          <a:xfrm>
            <a:off x="463488" y="3004548"/>
            <a:ext cx="6696204" cy="646986"/>
            <a:chOff x="463488" y="3136612"/>
            <a:chExt cx="6696204" cy="646986"/>
          </a:xfrm>
        </p:grpSpPr>
        <p:sp>
          <p:nvSpPr>
            <p:cNvPr id="7" name="ZoneTexte 6">
              <a:extLst>
                <a:ext uri="{FF2B5EF4-FFF2-40B4-BE49-F238E27FC236}">
                  <a16:creationId xmlns:a16="http://schemas.microsoft.com/office/drawing/2014/main" id="{E1434F17-81BD-4EC8-A4B8-D561528FC7C5}"/>
                </a:ext>
              </a:extLst>
            </p:cNvPr>
            <p:cNvSpPr txBox="1"/>
            <p:nvPr/>
          </p:nvSpPr>
          <p:spPr>
            <a:xfrm>
              <a:off x="1066464" y="3136612"/>
              <a:ext cx="6093228" cy="646986"/>
            </a:xfrm>
            <a:prstGeom prst="roundRect">
              <a:avLst/>
            </a:prstGeom>
            <a:solidFill>
              <a:schemeClr val="accent4">
                <a:lumMod val="20000"/>
                <a:lumOff val="80000"/>
              </a:schemeClr>
            </a:solidFill>
          </p:spPr>
          <p:txBody>
            <a:bodyPr wrap="square">
              <a:spAutoFit/>
            </a:bodyPr>
            <a:lstStyle/>
            <a:p>
              <a:r>
                <a:rPr lang="fr-FR" sz="1600" b="1" dirty="0">
                  <a:effectLst/>
                  <a:latin typeface="Tahoma" panose="020B0604030504040204" pitchFamily="34" charset="0"/>
                  <a:ea typeface="Times New Roman" panose="02020603050405020304" pitchFamily="18" charset="0"/>
                </a:rPr>
                <a:t>LE STATUT DE L’ÉLU LOCAL :</a:t>
              </a:r>
            </a:p>
            <a:p>
              <a:r>
                <a:rPr lang="fr-FR" sz="1600" dirty="0">
                  <a:effectLst/>
                  <a:latin typeface="Tahoma" panose="020B0604030504040204" pitchFamily="34" charset="0"/>
                  <a:ea typeface="Times New Roman" panose="02020603050405020304" pitchFamily="18" charset="0"/>
                </a:rPr>
                <a:t>ENJEUX, DÉFIS ET RÉFORMES</a:t>
              </a:r>
              <a:endParaRPr lang="fr-FR" sz="1600" dirty="0"/>
            </a:p>
          </p:txBody>
        </p:sp>
        <p:sp>
          <p:nvSpPr>
            <p:cNvPr id="13" name="ZoneTexte 12">
              <a:extLst>
                <a:ext uri="{FF2B5EF4-FFF2-40B4-BE49-F238E27FC236}">
                  <a16:creationId xmlns:a16="http://schemas.microsoft.com/office/drawing/2014/main" id="{E344CCA5-46DA-4383-BEEA-0EE34D2EE335}"/>
                </a:ext>
              </a:extLst>
            </p:cNvPr>
            <p:cNvSpPr txBox="1"/>
            <p:nvPr/>
          </p:nvSpPr>
          <p:spPr>
            <a:xfrm>
              <a:off x="463488" y="3259366"/>
              <a:ext cx="432000" cy="401479"/>
            </a:xfrm>
            <a:prstGeom prst="roundRect">
              <a:avLst/>
            </a:prstGeom>
            <a:solidFill>
              <a:schemeClr val="accent4">
                <a:lumMod val="50000"/>
              </a:schemeClr>
            </a:solidFill>
          </p:spPr>
          <p:txBody>
            <a:bodyPr wrap="none" rtlCol="0">
              <a:spAutoFit/>
            </a:bodyPr>
            <a:lstStyle/>
            <a:p>
              <a:pPr algn="ctr"/>
              <a:r>
                <a:rPr lang="fr-FR" b="1" dirty="0">
                  <a:solidFill>
                    <a:schemeClr val="bg1"/>
                  </a:solidFill>
                </a:rPr>
                <a:t>II</a:t>
              </a:r>
            </a:p>
          </p:txBody>
        </p:sp>
      </p:grpSp>
      <p:grpSp>
        <p:nvGrpSpPr>
          <p:cNvPr id="20" name="Groupe 19">
            <a:extLst>
              <a:ext uri="{FF2B5EF4-FFF2-40B4-BE49-F238E27FC236}">
                <a16:creationId xmlns:a16="http://schemas.microsoft.com/office/drawing/2014/main" id="{DBB10EE1-D302-42F8-80AD-0912EE8AC084}"/>
              </a:ext>
            </a:extLst>
          </p:cNvPr>
          <p:cNvGrpSpPr/>
          <p:nvPr/>
        </p:nvGrpSpPr>
        <p:grpSpPr>
          <a:xfrm>
            <a:off x="463488" y="4040000"/>
            <a:ext cx="6696204" cy="646986"/>
            <a:chOff x="463488" y="4040000"/>
            <a:chExt cx="6696204" cy="646986"/>
          </a:xfrm>
        </p:grpSpPr>
        <p:sp>
          <p:nvSpPr>
            <p:cNvPr id="9" name="ZoneTexte 8">
              <a:extLst>
                <a:ext uri="{FF2B5EF4-FFF2-40B4-BE49-F238E27FC236}">
                  <a16:creationId xmlns:a16="http://schemas.microsoft.com/office/drawing/2014/main" id="{3E8B1E42-3ABE-4269-9A06-B83F817C9DB8}"/>
                </a:ext>
              </a:extLst>
            </p:cNvPr>
            <p:cNvSpPr txBox="1"/>
            <p:nvPr/>
          </p:nvSpPr>
          <p:spPr>
            <a:xfrm>
              <a:off x="1066464" y="4040000"/>
              <a:ext cx="6093228" cy="646986"/>
            </a:xfrm>
            <a:prstGeom prst="roundRect">
              <a:avLst/>
            </a:prstGeom>
            <a:solidFill>
              <a:schemeClr val="accent4">
                <a:lumMod val="20000"/>
                <a:lumOff val="80000"/>
              </a:schemeClr>
            </a:solidFill>
          </p:spPr>
          <p:txBody>
            <a:bodyPr wrap="square">
              <a:spAutoFit/>
            </a:bodyPr>
            <a:lstStyle/>
            <a:p>
              <a:r>
                <a:rPr lang="fr-FR" sz="1600" b="1" dirty="0">
                  <a:effectLst/>
                  <a:latin typeface="Tahoma" panose="020B0604030504040204" pitchFamily="34" charset="0"/>
                  <a:ea typeface="Times New Roman" panose="02020603050405020304" pitchFamily="18" charset="0"/>
                </a:rPr>
                <a:t>LE STATUT DU PERSONNEL DES COLLECTIVITÉS :</a:t>
              </a:r>
            </a:p>
            <a:p>
              <a:r>
                <a:rPr lang="fr-FR" sz="1600" dirty="0">
                  <a:effectLst/>
                  <a:latin typeface="Tahoma" panose="020B0604030504040204" pitchFamily="34" charset="0"/>
                  <a:ea typeface="Times New Roman" panose="02020603050405020304" pitchFamily="18" charset="0"/>
                </a:rPr>
                <a:t>ATTENTES ET RÉFORMES NÉCESSAIRES</a:t>
              </a:r>
              <a:endParaRPr lang="fr-FR" sz="1600" dirty="0"/>
            </a:p>
          </p:txBody>
        </p:sp>
        <p:sp>
          <p:nvSpPr>
            <p:cNvPr id="14" name="ZoneTexte 13">
              <a:extLst>
                <a:ext uri="{FF2B5EF4-FFF2-40B4-BE49-F238E27FC236}">
                  <a16:creationId xmlns:a16="http://schemas.microsoft.com/office/drawing/2014/main" id="{55FD9861-1C56-4A84-93C0-E31AAABFF14C}"/>
                </a:ext>
              </a:extLst>
            </p:cNvPr>
            <p:cNvSpPr txBox="1"/>
            <p:nvPr/>
          </p:nvSpPr>
          <p:spPr>
            <a:xfrm>
              <a:off x="463488" y="4159182"/>
              <a:ext cx="432000" cy="408623"/>
            </a:xfrm>
            <a:prstGeom prst="roundRect">
              <a:avLst/>
            </a:prstGeom>
            <a:solidFill>
              <a:schemeClr val="accent4">
                <a:lumMod val="50000"/>
              </a:schemeClr>
            </a:solidFill>
          </p:spPr>
          <p:txBody>
            <a:bodyPr wrap="none" rtlCol="0">
              <a:spAutoFit/>
            </a:bodyPr>
            <a:lstStyle/>
            <a:p>
              <a:r>
                <a:rPr lang="fr-FR" b="1" dirty="0">
                  <a:solidFill>
                    <a:schemeClr val="bg1"/>
                  </a:solidFill>
                </a:rPr>
                <a:t>III</a:t>
              </a:r>
            </a:p>
          </p:txBody>
        </p:sp>
      </p:grpSp>
      <p:sp>
        <p:nvSpPr>
          <p:cNvPr id="15" name="ZoneTexte 14">
            <a:extLst>
              <a:ext uri="{FF2B5EF4-FFF2-40B4-BE49-F238E27FC236}">
                <a16:creationId xmlns:a16="http://schemas.microsoft.com/office/drawing/2014/main" id="{B1369999-2628-4002-8490-0B7C976ADE56}"/>
              </a:ext>
            </a:extLst>
          </p:cNvPr>
          <p:cNvSpPr txBox="1"/>
          <p:nvPr/>
        </p:nvSpPr>
        <p:spPr>
          <a:xfrm>
            <a:off x="5674022" y="39415"/>
            <a:ext cx="843956" cy="408623"/>
          </a:xfrm>
          <a:prstGeom prst="roundRect">
            <a:avLst/>
          </a:prstGeom>
          <a:solidFill>
            <a:schemeClr val="accent4">
              <a:lumMod val="50000"/>
            </a:schemeClr>
          </a:solidFill>
        </p:spPr>
        <p:txBody>
          <a:bodyPr wrap="none" rtlCol="0">
            <a:spAutoFit/>
          </a:bodyPr>
          <a:lstStyle/>
          <a:p>
            <a:r>
              <a:rPr lang="fr-FR" b="1" dirty="0">
                <a:solidFill>
                  <a:schemeClr val="bg1"/>
                </a:solidFill>
                <a:latin typeface="Tahoma" panose="020B0604030504040204" pitchFamily="34" charset="0"/>
                <a:ea typeface="Tahoma" panose="020B0604030504040204" pitchFamily="34" charset="0"/>
                <a:cs typeface="Tahoma" panose="020B0604030504040204" pitchFamily="34" charset="0"/>
              </a:rPr>
              <a:t>PLAN</a:t>
            </a:r>
          </a:p>
        </p:txBody>
      </p:sp>
      <p:pic>
        <p:nvPicPr>
          <p:cNvPr id="17" name="Image 16">
            <a:extLst>
              <a:ext uri="{FF2B5EF4-FFF2-40B4-BE49-F238E27FC236}">
                <a16:creationId xmlns:a16="http://schemas.microsoft.com/office/drawing/2014/main" id="{8F74B0C9-5147-48E1-8987-7BCBD0E636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6042" y="483147"/>
            <a:ext cx="4003016" cy="56338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9283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2164" y="2514599"/>
            <a:ext cx="10037618" cy="25423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Au total, il importe, pour accélérer la décentralisation, d’une part, de rassembler dans un texte spécifique </a:t>
            </a:r>
          </a:p>
          <a:p>
            <a:pPr algn="ctr"/>
            <a:r>
              <a:rPr lang="fr-FR" dirty="0"/>
              <a:t> le dispositif juridique  qui a trait à l’élu local , de le renforcer,</a:t>
            </a:r>
          </a:p>
          <a:p>
            <a:pPr algn="ctr"/>
            <a:r>
              <a:rPr lang="fr-FR" dirty="0"/>
              <a:t>Et d’autre part,</a:t>
            </a:r>
          </a:p>
          <a:p>
            <a:pPr algn="ctr"/>
            <a:r>
              <a:rPr lang="fr-FR" dirty="0"/>
              <a:t>D'instituer une véritable fonction publique territoriale  qui définit une catégorie particulière de personnel dédiée .</a:t>
            </a:r>
          </a:p>
        </p:txBody>
      </p:sp>
    </p:spTree>
    <p:extLst>
      <p:ext uri="{BB962C8B-B14F-4D97-AF65-F5344CB8AC3E}">
        <p14:creationId xmlns:p14="http://schemas.microsoft.com/office/powerpoint/2010/main" val="2353078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6FF3CBB-7DEB-41F6-89E1-A87F62AA57D8}"/>
              </a:ext>
            </a:extLst>
          </p:cNvPr>
          <p:cNvSpPr txBox="1"/>
          <p:nvPr/>
        </p:nvSpPr>
        <p:spPr>
          <a:xfrm>
            <a:off x="3224990" y="2377230"/>
            <a:ext cx="57420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MERCI POUR VOTRE AIMABLE ATTENTION !</a:t>
            </a:r>
          </a:p>
        </p:txBody>
      </p:sp>
      <p:grpSp>
        <p:nvGrpSpPr>
          <p:cNvPr id="3" name="Groupe 2">
            <a:extLst>
              <a:ext uri="{FF2B5EF4-FFF2-40B4-BE49-F238E27FC236}">
                <a16:creationId xmlns:a16="http://schemas.microsoft.com/office/drawing/2014/main" id="{BEEDC230-C73B-475C-9DE4-0FAA467CBC2C}"/>
              </a:ext>
            </a:extLst>
          </p:cNvPr>
          <p:cNvGrpSpPr/>
          <p:nvPr/>
        </p:nvGrpSpPr>
        <p:grpSpPr>
          <a:xfrm>
            <a:off x="4837419" y="994291"/>
            <a:ext cx="2312210" cy="1064859"/>
            <a:chOff x="4752660" y="1833595"/>
            <a:chExt cx="2312210" cy="1064859"/>
          </a:xfrm>
        </p:grpSpPr>
        <p:pic>
          <p:nvPicPr>
            <p:cNvPr id="8" name="Image 7">
              <a:extLst>
                <a:ext uri="{FF2B5EF4-FFF2-40B4-BE49-F238E27FC236}">
                  <a16:creationId xmlns:a16="http://schemas.microsoft.com/office/drawing/2014/main" id="{30A59B1A-7E14-48B8-ACE1-C3F2BD1DB1D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59936" y="1833595"/>
              <a:ext cx="1104934" cy="1064859"/>
            </a:xfrm>
            <a:prstGeom prst="rect">
              <a:avLst/>
            </a:prstGeom>
          </p:spPr>
        </p:pic>
        <p:pic>
          <p:nvPicPr>
            <p:cNvPr id="9" name="Image 8" descr="Une image contenant texte, logo, Emblème, symbole&#10;&#10;Description générée automatiquement">
              <a:extLst>
                <a:ext uri="{FF2B5EF4-FFF2-40B4-BE49-F238E27FC236}">
                  <a16:creationId xmlns:a16="http://schemas.microsoft.com/office/drawing/2014/main" id="{0800CA19-1412-43EB-94C8-FD9C46569BB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752660" y="1833595"/>
              <a:ext cx="1063615" cy="1064859"/>
            </a:xfrm>
            <a:prstGeom prst="rect">
              <a:avLst/>
            </a:prstGeom>
          </p:spPr>
        </p:pic>
      </p:grpSp>
      <p:pic>
        <p:nvPicPr>
          <p:cNvPr id="5" name="Image 4">
            <a:extLst>
              <a:ext uri="{FF2B5EF4-FFF2-40B4-BE49-F238E27FC236}">
                <a16:creationId xmlns:a16="http://schemas.microsoft.com/office/drawing/2014/main" id="{884D92CA-9C3D-4E5C-A389-D08BA63DC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4463" y="2931236"/>
            <a:ext cx="1743075" cy="2619375"/>
          </a:xfrm>
          <a:prstGeom prst="rect">
            <a:avLst/>
          </a:prstGeom>
        </p:spPr>
      </p:pic>
    </p:spTree>
    <p:extLst>
      <p:ext uri="{BB962C8B-B14F-4D97-AF65-F5344CB8AC3E}">
        <p14:creationId xmlns:p14="http://schemas.microsoft.com/office/powerpoint/2010/main" val="810485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B958302-9845-4E6A-9D65-F98548B5F759}"/>
              </a:ext>
            </a:extLst>
          </p:cNvPr>
          <p:cNvSpPr/>
          <p:nvPr/>
        </p:nvSpPr>
        <p:spPr>
          <a:xfrm>
            <a:off x="0" y="0"/>
            <a:ext cx="12192000"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1FFC035F-C8C3-44D5-A2B3-1917673516A3}"/>
              </a:ext>
            </a:extLst>
          </p:cNvPr>
          <p:cNvPicPr>
            <a:picLocks noChangeAspect="1"/>
          </p:cNvPicPr>
          <p:nvPr/>
        </p:nvPicPr>
        <p:blipFill rotWithShape="1">
          <a:blip r:embed="rId2">
            <a:extLst>
              <a:ext uri="{28A0092B-C50C-407E-A947-70E740481C1C}">
                <a14:useLocalDpi xmlns:a14="http://schemas.microsoft.com/office/drawing/2010/main" val="0"/>
              </a:ext>
            </a:extLst>
          </a:blip>
          <a:srcRect l="26954"/>
          <a:stretch/>
        </p:blipFill>
        <p:spPr>
          <a:xfrm>
            <a:off x="5021317" y="0"/>
            <a:ext cx="7170683" cy="6858000"/>
          </a:xfrm>
          <a:prstGeom prst="rect">
            <a:avLst/>
          </a:prstGeom>
        </p:spPr>
      </p:pic>
      <p:grpSp>
        <p:nvGrpSpPr>
          <p:cNvPr id="16" name="Groupe 15">
            <a:extLst>
              <a:ext uri="{FF2B5EF4-FFF2-40B4-BE49-F238E27FC236}">
                <a16:creationId xmlns:a16="http://schemas.microsoft.com/office/drawing/2014/main" id="{A3B24505-4BEA-410B-9E3A-FEA5C478C7CE}"/>
              </a:ext>
            </a:extLst>
          </p:cNvPr>
          <p:cNvGrpSpPr/>
          <p:nvPr/>
        </p:nvGrpSpPr>
        <p:grpSpPr>
          <a:xfrm>
            <a:off x="936807" y="2684374"/>
            <a:ext cx="3201642" cy="1607498"/>
            <a:chOff x="928924" y="2837802"/>
            <a:chExt cx="3201642" cy="1607498"/>
          </a:xfrm>
        </p:grpSpPr>
        <p:sp>
          <p:nvSpPr>
            <p:cNvPr id="3" name="ZoneTexte 2">
              <a:extLst>
                <a:ext uri="{FF2B5EF4-FFF2-40B4-BE49-F238E27FC236}">
                  <a16:creationId xmlns:a16="http://schemas.microsoft.com/office/drawing/2014/main" id="{FB63543F-00E3-4ADF-A6C9-ABA1B57230B5}"/>
                </a:ext>
              </a:extLst>
            </p:cNvPr>
            <p:cNvSpPr txBox="1"/>
            <p:nvPr/>
          </p:nvSpPr>
          <p:spPr>
            <a:xfrm>
              <a:off x="928924" y="3321588"/>
              <a:ext cx="3201642" cy="1123712"/>
            </a:xfrm>
            <a:prstGeom prst="roundRect">
              <a:avLst/>
            </a:prstGeom>
            <a:solidFill>
              <a:schemeClr val="tx1"/>
            </a:solidFill>
            <a:effectLst>
              <a:glow rad="101600">
                <a:schemeClr val="bg1">
                  <a:alpha val="60000"/>
                </a:schemeClr>
              </a:glow>
            </a:effectLst>
          </p:spPr>
          <p:txBody>
            <a:bodyPr wrap="square">
              <a:spAutoFit/>
            </a:bodyPr>
            <a:lstStyle/>
            <a:p>
              <a:pPr algn="ctr"/>
              <a:r>
                <a:rPr lang="fr-FR" sz="2000" b="1" dirty="0">
                  <a:solidFill>
                    <a:schemeClr val="bg1"/>
                  </a:solidFill>
                  <a:effectLst/>
                  <a:latin typeface="Tahoma" panose="020B0604030504040204" pitchFamily="34" charset="0"/>
                  <a:ea typeface="Times New Roman" panose="02020603050405020304" pitchFamily="18" charset="0"/>
                </a:rPr>
                <a:t>IMPORTANCE STRATÉGIQUE DU CAPITAL HUMAIN </a:t>
              </a:r>
              <a:endParaRPr lang="fr-FR" sz="2000" dirty="0">
                <a:solidFill>
                  <a:schemeClr val="bg1"/>
                </a:solidFill>
              </a:endParaRPr>
            </a:p>
          </p:txBody>
        </p:sp>
        <p:sp>
          <p:nvSpPr>
            <p:cNvPr id="14" name="ZoneTexte 13">
              <a:extLst>
                <a:ext uri="{FF2B5EF4-FFF2-40B4-BE49-F238E27FC236}">
                  <a16:creationId xmlns:a16="http://schemas.microsoft.com/office/drawing/2014/main" id="{6103AF60-17F9-4609-B3CA-99C324F32A9A}"/>
                </a:ext>
              </a:extLst>
            </p:cNvPr>
            <p:cNvSpPr txBox="1"/>
            <p:nvPr/>
          </p:nvSpPr>
          <p:spPr>
            <a:xfrm>
              <a:off x="2362872" y="2837802"/>
              <a:ext cx="333746" cy="461665"/>
            </a:xfrm>
            <a:prstGeom prst="rect">
              <a:avLst/>
            </a:prstGeom>
            <a:noFill/>
          </p:spPr>
          <p:txBody>
            <a:bodyPr wrap="none" rtlCol="0">
              <a:spAutoFit/>
            </a:bodyPr>
            <a:lstStyle/>
            <a:p>
              <a:r>
                <a:rPr lang="fr-FR" sz="2400" b="1" dirty="0">
                  <a:solidFill>
                    <a:schemeClr val="bg1"/>
                  </a:solidFill>
                  <a:latin typeface="Tahoma" panose="020B0604030504040204" pitchFamily="34" charset="0"/>
                  <a:ea typeface="Tahoma" panose="020B0604030504040204" pitchFamily="34" charset="0"/>
                  <a:cs typeface="Tahoma" panose="020B0604030504040204" pitchFamily="34" charset="0"/>
                </a:rPr>
                <a:t>I</a:t>
              </a:r>
            </a:p>
          </p:txBody>
        </p:sp>
      </p:grpSp>
    </p:spTree>
    <p:extLst>
      <p:ext uri="{BB962C8B-B14F-4D97-AF65-F5344CB8AC3E}">
        <p14:creationId xmlns:p14="http://schemas.microsoft.com/office/powerpoint/2010/main" val="2364027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70000">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14:bounceEnd="70000">
                                          <p:cBhvr additive="base">
                                            <p:cTn id="7" dur="1000" fill="hold"/>
                                            <p:tgtEl>
                                              <p:spTgt spid="16"/>
                                            </p:tgtEl>
                                            <p:attrNameLst>
                                              <p:attrName>ppt_x</p:attrName>
                                            </p:attrNameLst>
                                          </p:cBhvr>
                                          <p:tavLst>
                                            <p:tav tm="0">
                                              <p:val>
                                                <p:strVal val="0-#ppt_w/2"/>
                                              </p:val>
                                            </p:tav>
                                            <p:tav tm="100000">
                                              <p:val>
                                                <p:strVal val="#ppt_x"/>
                                              </p:val>
                                            </p:tav>
                                          </p:tavLst>
                                        </p:anim>
                                        <p:anim calcmode="lin" valueType="num" p14:bounceEnd="70000">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0-#ppt_w/2"/>
                                              </p:val>
                                            </p:tav>
                                            <p:tav tm="100000">
                                              <p:val>
                                                <p:strVal val="#ppt_x"/>
                                              </p:val>
                                            </p:tav>
                                          </p:tavLst>
                                        </p:anim>
                                        <p:anim calcmode="lin" valueType="num">
                                          <p:cBhvr additive="base">
                                            <p:cTn id="8" dur="10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8A7EDD2-EEAA-49DA-BD69-5B643F5F2DBE}"/>
              </a:ext>
            </a:extLst>
          </p:cNvPr>
          <p:cNvSpPr txBox="1"/>
          <p:nvPr/>
        </p:nvSpPr>
        <p:spPr>
          <a:xfrm>
            <a:off x="5128953" y="1020648"/>
            <a:ext cx="6093228" cy="4816703"/>
          </a:xfrm>
          <a:prstGeom prst="rect">
            <a:avLst/>
          </a:prstGeom>
          <a:noFill/>
        </p:spPr>
        <p:txBody>
          <a:bodyPr wrap="square">
            <a:spAutoFit/>
          </a:bodyPr>
          <a:lstStyle/>
          <a:p>
            <a:pPr algn="just">
              <a:lnSpc>
                <a:spcPct val="115000"/>
              </a:lnSpc>
            </a:pPr>
            <a:r>
              <a:rPr lang="fr-CI" sz="2000" dirty="0">
                <a:effectLst/>
                <a:latin typeface="Tahoma" panose="020B0604030504040204" pitchFamily="34" charset="0"/>
                <a:ea typeface="Tahoma" panose="020B0604030504040204" pitchFamily="34" charset="0"/>
                <a:cs typeface="Tahoma" panose="020B0604030504040204" pitchFamily="34" charset="0"/>
              </a:rPr>
              <a:t>La décentralisation consiste, en substance, à octroyer l’autonomie de gestion à des entités </a:t>
            </a:r>
            <a:r>
              <a:rPr lang="fr-CI" sz="2000" dirty="0" err="1">
                <a:effectLst/>
                <a:latin typeface="Tahoma" panose="020B0604030504040204" pitchFamily="34" charset="0"/>
                <a:ea typeface="Tahoma" panose="020B0604030504040204" pitchFamily="34" charset="0"/>
                <a:cs typeface="Tahoma" panose="020B0604030504040204" pitchFamily="34" charset="0"/>
              </a:rPr>
              <a:t>sub</a:t>
            </a:r>
            <a:r>
              <a:rPr lang="fr-CI" sz="2000" dirty="0">
                <a:effectLst/>
                <a:latin typeface="Tahoma" panose="020B0604030504040204" pitchFamily="34" charset="0"/>
                <a:ea typeface="Tahoma" panose="020B0604030504040204" pitchFamily="34" charset="0"/>
                <a:cs typeface="Tahoma" panose="020B0604030504040204" pitchFamily="34" charset="0"/>
              </a:rPr>
              <a:t>-étatiques appelées collectivités territoriales.</a:t>
            </a:r>
          </a:p>
          <a:p>
            <a:pPr algn="just">
              <a:lnSpc>
                <a:spcPct val="115000"/>
              </a:lnSpc>
            </a:pPr>
            <a:r>
              <a:rPr lang="fr-CI" sz="2000" dirty="0">
                <a:effectLst/>
                <a:latin typeface="Tahoma" panose="020B0604030504040204" pitchFamily="34" charset="0"/>
                <a:ea typeface="Tahoma" panose="020B0604030504040204" pitchFamily="34" charset="0"/>
                <a:cs typeface="Tahoma" panose="020B0604030504040204" pitchFamily="34" charset="0"/>
              </a:rPr>
              <a:t> </a:t>
            </a:r>
          </a:p>
          <a:p>
            <a:pPr algn="just">
              <a:lnSpc>
                <a:spcPct val="115000"/>
              </a:lnSpc>
            </a:pPr>
            <a:r>
              <a:rPr lang="fr-CI" sz="2000" dirty="0">
                <a:effectLst/>
                <a:latin typeface="Tahoma" panose="020B0604030504040204" pitchFamily="34" charset="0"/>
                <a:ea typeface="Tahoma" panose="020B0604030504040204" pitchFamily="34" charset="0"/>
                <a:cs typeface="Tahoma" panose="020B0604030504040204" pitchFamily="34" charset="0"/>
              </a:rPr>
              <a:t>Ainsi, l’Etat reconnaît à ces entités des affaires propres ou compétences. L’exercice de ces compétences transférées nécessites des organes propres.</a:t>
            </a:r>
          </a:p>
          <a:p>
            <a:pPr algn="just">
              <a:lnSpc>
                <a:spcPct val="115000"/>
              </a:lnSpc>
            </a:pPr>
            <a:r>
              <a:rPr lang="fr-CI" sz="2000" dirty="0">
                <a:effectLst/>
                <a:latin typeface="Tahoma" panose="020B0604030504040204" pitchFamily="34" charset="0"/>
                <a:ea typeface="Tahoma" panose="020B0604030504040204" pitchFamily="34" charset="0"/>
                <a:cs typeface="Tahoma" panose="020B0604030504040204" pitchFamily="34" charset="0"/>
              </a:rPr>
              <a:t> </a:t>
            </a:r>
          </a:p>
          <a:p>
            <a:pPr algn="just"/>
            <a:r>
              <a:rPr lang="fr-CI" sz="2000" dirty="0">
                <a:effectLst/>
                <a:latin typeface="Tahoma" panose="020B0604030504040204" pitchFamily="34" charset="0"/>
                <a:ea typeface="Tahoma" panose="020B0604030504040204" pitchFamily="34" charset="0"/>
                <a:cs typeface="Tahoma" panose="020B0604030504040204" pitchFamily="34" charset="0"/>
              </a:rPr>
              <a:t>En effet, la collectivité territoriale, personne morale, ne peut agir qu’à travers des personnes physiques que sont les élus locaux, eux-mêmes, soutenus dans l’accomplissement de leur mission par les Ressources humaines.</a:t>
            </a:r>
            <a:endParaRPr lang="fr-FR" sz="2000" dirty="0">
              <a:latin typeface="Tahoma" panose="020B0604030504040204" pitchFamily="34" charset="0"/>
              <a:ea typeface="Tahoma" panose="020B0604030504040204" pitchFamily="34" charset="0"/>
              <a:cs typeface="Tahoma" panose="020B0604030504040204" pitchFamily="34" charset="0"/>
            </a:endParaRPr>
          </a:p>
        </p:txBody>
      </p:sp>
      <p:grpSp>
        <p:nvGrpSpPr>
          <p:cNvPr id="7" name="Groupe 6">
            <a:extLst>
              <a:ext uri="{FF2B5EF4-FFF2-40B4-BE49-F238E27FC236}">
                <a16:creationId xmlns:a16="http://schemas.microsoft.com/office/drawing/2014/main" id="{8DD9AEB6-C3F1-4541-8501-0032C5951FBE}"/>
              </a:ext>
            </a:extLst>
          </p:cNvPr>
          <p:cNvGrpSpPr/>
          <p:nvPr/>
        </p:nvGrpSpPr>
        <p:grpSpPr>
          <a:xfrm>
            <a:off x="0" y="0"/>
            <a:ext cx="3752290" cy="1490543"/>
            <a:chOff x="0" y="0"/>
            <a:chExt cx="3752290" cy="1490543"/>
          </a:xfrm>
        </p:grpSpPr>
        <p:sp>
          <p:nvSpPr>
            <p:cNvPr id="4" name="ZoneTexte 3">
              <a:extLst>
                <a:ext uri="{FF2B5EF4-FFF2-40B4-BE49-F238E27FC236}">
                  <a16:creationId xmlns:a16="http://schemas.microsoft.com/office/drawing/2014/main" id="{5F8079F3-B8BB-435D-A8A0-A6D81C8043E8}"/>
                </a:ext>
              </a:extLst>
            </p:cNvPr>
            <p:cNvSpPr txBox="1"/>
            <p:nvPr/>
          </p:nvSpPr>
          <p:spPr>
            <a:xfrm>
              <a:off x="0" y="0"/>
              <a:ext cx="3752290" cy="1490543"/>
            </a:xfrm>
            <a:prstGeom prst="flowChartOffpageConnector">
              <a:avLst/>
            </a:prstGeom>
            <a:solidFill>
              <a:schemeClr val="accent6">
                <a:lumMod val="20000"/>
                <a:lumOff val="80000"/>
              </a:schemeClr>
            </a:solidFill>
            <a:ln>
              <a:noFill/>
            </a:ln>
          </p:spPr>
          <p:txBody>
            <a:bodyPr wrap="square">
              <a:spAutoFit/>
            </a:bodyPr>
            <a:lstStyle/>
            <a:p>
              <a:pPr algn="ctr"/>
              <a:endParaRPr lang="fr-FR" sz="1800" b="1" dirty="0">
                <a:effectLst/>
                <a:latin typeface="Tahoma" panose="020B0604030504040204" pitchFamily="34" charset="0"/>
                <a:ea typeface="Times New Roman" panose="02020603050405020304" pitchFamily="18" charset="0"/>
              </a:endParaRPr>
            </a:p>
            <a:p>
              <a:pPr algn="ctr"/>
              <a:endParaRPr lang="fr-FR" sz="1800" b="1" dirty="0">
                <a:effectLst/>
                <a:latin typeface="Tahoma" panose="020B0604030504040204" pitchFamily="34" charset="0"/>
                <a:ea typeface="Times New Roman" panose="02020603050405020304" pitchFamily="18" charset="0"/>
              </a:endParaRPr>
            </a:p>
            <a:p>
              <a:pPr algn="ctr"/>
              <a:r>
                <a:rPr lang="fr-FR" sz="1800" b="1" dirty="0">
                  <a:effectLst/>
                  <a:latin typeface="Tahoma" panose="020B0604030504040204" pitchFamily="34" charset="0"/>
                  <a:ea typeface="Times New Roman" panose="02020603050405020304" pitchFamily="18" charset="0"/>
                </a:rPr>
                <a:t>IMPORTANCE STRATÉGIQUE DU CAPITAL HUMAIN </a:t>
              </a:r>
              <a:endParaRPr lang="fr-FR" dirty="0"/>
            </a:p>
          </p:txBody>
        </p:sp>
        <p:sp>
          <p:nvSpPr>
            <p:cNvPr id="5" name="ZoneTexte 4">
              <a:extLst>
                <a:ext uri="{FF2B5EF4-FFF2-40B4-BE49-F238E27FC236}">
                  <a16:creationId xmlns:a16="http://schemas.microsoft.com/office/drawing/2014/main" id="{1E189AC4-43BB-4C6B-AA21-46333CF4774E}"/>
                </a:ext>
              </a:extLst>
            </p:cNvPr>
            <p:cNvSpPr txBox="1"/>
            <p:nvPr/>
          </p:nvSpPr>
          <p:spPr>
            <a:xfrm>
              <a:off x="1735858" y="134011"/>
              <a:ext cx="280574" cy="394335"/>
            </a:xfrm>
            <a:prstGeom prst="roundRect">
              <a:avLst/>
            </a:prstGeom>
            <a:solidFill>
              <a:schemeClr val="accent6">
                <a:lumMod val="50000"/>
              </a:schemeClr>
            </a:solidFill>
          </p:spPr>
          <p:txBody>
            <a:bodyPr wrap="none" rtlCol="0">
              <a:spAutoFit/>
            </a:bodyPr>
            <a:lstStyle/>
            <a:p>
              <a:pPr algn="ctr"/>
              <a:r>
                <a:rPr lang="fr-FR" b="1" dirty="0">
                  <a:solidFill>
                    <a:schemeClr val="bg1"/>
                  </a:solidFill>
                  <a:latin typeface="Berlin Sans FB Demi" panose="020E0802020502020306" pitchFamily="34" charset="0"/>
                </a:rPr>
                <a:t>I</a:t>
              </a:r>
            </a:p>
          </p:txBody>
        </p:sp>
      </p:grpSp>
      <p:pic>
        <p:nvPicPr>
          <p:cNvPr id="6" name="Image 5">
            <a:extLst>
              <a:ext uri="{FF2B5EF4-FFF2-40B4-BE49-F238E27FC236}">
                <a16:creationId xmlns:a16="http://schemas.microsoft.com/office/drawing/2014/main" id="{9E2AA9C1-A1DE-44FD-82B3-6D6B9E3ECC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65" y="2061810"/>
            <a:ext cx="3568359" cy="24928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4866759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0000">
                                          <p:cBhvr additive="base">
                                            <p:cTn id="7" dur="1000" fill="hold"/>
                                            <p:tgtEl>
                                              <p:spTgt spid="7"/>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4"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5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4" presetClass="entr" presetSubtype="1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par>
                              <p:cTn id="13" fill="hold">
                                <p:stCondLst>
                                  <p:cond delay="15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552BE26-2FC8-43AE-B83B-FBE2D9AF725D}"/>
              </a:ext>
            </a:extLst>
          </p:cNvPr>
          <p:cNvSpPr txBox="1"/>
          <p:nvPr/>
        </p:nvSpPr>
        <p:spPr>
          <a:xfrm>
            <a:off x="4905800" y="850538"/>
            <a:ext cx="6093228" cy="5156925"/>
          </a:xfrm>
          <a:prstGeom prst="rect">
            <a:avLst/>
          </a:prstGeom>
          <a:noFill/>
        </p:spPr>
        <p:txBody>
          <a:bodyPr wrap="square">
            <a:spAutoFit/>
          </a:bodyPr>
          <a:lstStyle/>
          <a:p>
            <a:pPr algn="just">
              <a:lnSpc>
                <a:spcPct val="115000"/>
              </a:lnSpc>
            </a:pPr>
            <a:r>
              <a:rPr lang="fr-CI" dirty="0">
                <a:effectLst/>
                <a:latin typeface="Tahoma" panose="020B0604030504040204" pitchFamily="34" charset="0"/>
                <a:ea typeface="Tahoma" panose="020B0604030504040204" pitchFamily="34" charset="0"/>
                <a:cs typeface="Tahoma" panose="020B0604030504040204" pitchFamily="34" charset="0"/>
              </a:rPr>
              <a:t>Si le développement local s’entend par « valorisation des ressources locales par les acteurs locaux », l’on comprend tout aussi aisément que le succès de toute politique de décentralisation territoriale, repose, en bonne partie, sur l’engagement des populations.</a:t>
            </a:r>
          </a:p>
          <a:p>
            <a:pPr algn="just">
              <a:lnSpc>
                <a:spcPct val="115000"/>
              </a:lnSpc>
            </a:pPr>
            <a:r>
              <a:rPr lang="fr-CI" dirty="0">
                <a:effectLst/>
                <a:latin typeface="Tahoma" panose="020B0604030504040204" pitchFamily="34" charset="0"/>
                <a:ea typeface="Tahoma" panose="020B0604030504040204" pitchFamily="34" charset="0"/>
                <a:cs typeface="Tahoma" panose="020B0604030504040204" pitchFamily="34" charset="0"/>
              </a:rPr>
              <a:t>En effet, le fonctionnement des collectivités territoriales, fait appel à la mise en place d’organes propres (conseil, bureau du conseil, municipalité, président du conseil, maire, etc.). Ces organes sont démocratiquement constitués, à travers l’élection des personnes qui les incarnent.</a:t>
            </a:r>
          </a:p>
          <a:p>
            <a:pPr algn="just">
              <a:lnSpc>
                <a:spcPct val="115000"/>
              </a:lnSpc>
            </a:pPr>
            <a:r>
              <a:rPr lang="fr-CI" dirty="0">
                <a:effectLst/>
                <a:latin typeface="Tahoma" panose="020B0604030504040204" pitchFamily="34" charset="0"/>
                <a:ea typeface="Tahoma" panose="020B0604030504040204" pitchFamily="34" charset="0"/>
                <a:cs typeface="Tahoma" panose="020B0604030504040204" pitchFamily="34" charset="0"/>
              </a:rPr>
              <a:t> </a:t>
            </a:r>
          </a:p>
          <a:p>
            <a:pPr algn="just">
              <a:lnSpc>
                <a:spcPct val="115000"/>
              </a:lnSpc>
            </a:pPr>
            <a:r>
              <a:rPr lang="fr-CI" dirty="0">
                <a:effectLst/>
                <a:latin typeface="Tahoma" panose="020B0604030504040204" pitchFamily="34" charset="0"/>
                <a:ea typeface="Tahoma" panose="020B0604030504040204" pitchFamily="34" charset="0"/>
                <a:cs typeface="Tahoma" panose="020B0604030504040204" pitchFamily="34" charset="0"/>
              </a:rPr>
              <a:t>Ce sont ces élus locaux qui sont chargés de conduire le développement de leurs localités respectives, conformément aux orientations et au cadre définis par l’Etat.</a:t>
            </a:r>
          </a:p>
        </p:txBody>
      </p:sp>
      <p:grpSp>
        <p:nvGrpSpPr>
          <p:cNvPr id="10" name="Groupe 9">
            <a:extLst>
              <a:ext uri="{FF2B5EF4-FFF2-40B4-BE49-F238E27FC236}">
                <a16:creationId xmlns:a16="http://schemas.microsoft.com/office/drawing/2014/main" id="{5F33067E-5797-43AC-B3DC-33DAC75B7375}"/>
              </a:ext>
            </a:extLst>
          </p:cNvPr>
          <p:cNvGrpSpPr/>
          <p:nvPr/>
        </p:nvGrpSpPr>
        <p:grpSpPr>
          <a:xfrm>
            <a:off x="343045" y="2325417"/>
            <a:ext cx="3066200" cy="1209862"/>
            <a:chOff x="559869" y="2293886"/>
            <a:chExt cx="3066200" cy="1209862"/>
          </a:xfrm>
        </p:grpSpPr>
        <p:sp>
          <p:nvSpPr>
            <p:cNvPr id="3" name="ZoneTexte 2">
              <a:extLst>
                <a:ext uri="{FF2B5EF4-FFF2-40B4-BE49-F238E27FC236}">
                  <a16:creationId xmlns:a16="http://schemas.microsoft.com/office/drawing/2014/main" id="{AF0F1EF8-C1CD-457A-81A0-10F5D6D2D8E1}"/>
                </a:ext>
              </a:extLst>
            </p:cNvPr>
            <p:cNvSpPr txBox="1"/>
            <p:nvPr/>
          </p:nvSpPr>
          <p:spPr>
            <a:xfrm>
              <a:off x="559869" y="2726372"/>
              <a:ext cx="3066200" cy="777376"/>
            </a:xfrm>
            <a:prstGeom prst="roundRect">
              <a:avLst/>
            </a:prstGeom>
            <a:solidFill>
              <a:schemeClr val="accent2">
                <a:lumMod val="20000"/>
                <a:lumOff val="80000"/>
              </a:schemeClr>
            </a:solidFill>
          </p:spPr>
          <p:txBody>
            <a:bodyPr wrap="square">
              <a:spAutoFit/>
            </a:bodyPr>
            <a:lstStyle/>
            <a:p>
              <a:pPr lvl="0" algn="ctr">
                <a:lnSpc>
                  <a:spcPct val="115000"/>
                </a:lnSpc>
                <a:spcAft>
                  <a:spcPts val="800"/>
                </a:spcAft>
              </a:pPr>
              <a:r>
                <a:rPr lang="fr-CI" sz="1800" b="1" dirty="0">
                  <a:effectLst/>
                  <a:latin typeface="Tahoma" panose="020B0604030504040204" pitchFamily="34" charset="0"/>
                  <a:ea typeface="Times New Roman" panose="02020603050405020304" pitchFamily="18" charset="0"/>
                </a:rPr>
                <a:t>Elus locaux et développement local</a:t>
              </a:r>
              <a:endParaRPr lang="fr-CI" sz="1200" dirty="0">
                <a:effectLst/>
                <a:latin typeface="Times New Roman" panose="02020603050405020304" pitchFamily="18" charset="0"/>
                <a:ea typeface="Times New Roman" panose="02020603050405020304" pitchFamily="18" charset="0"/>
              </a:endParaRPr>
            </a:p>
          </p:txBody>
        </p:sp>
        <p:sp>
          <p:nvSpPr>
            <p:cNvPr id="7" name="ZoneTexte 6">
              <a:extLst>
                <a:ext uri="{FF2B5EF4-FFF2-40B4-BE49-F238E27FC236}">
                  <a16:creationId xmlns:a16="http://schemas.microsoft.com/office/drawing/2014/main" id="{144613C2-59BD-41D5-BB8E-364CB9B083B5}"/>
                </a:ext>
              </a:extLst>
            </p:cNvPr>
            <p:cNvSpPr txBox="1"/>
            <p:nvPr/>
          </p:nvSpPr>
          <p:spPr>
            <a:xfrm>
              <a:off x="1950022" y="2293886"/>
              <a:ext cx="285894" cy="394335"/>
            </a:xfrm>
            <a:prstGeom prst="roundRect">
              <a:avLst/>
            </a:prstGeom>
            <a:solidFill>
              <a:schemeClr val="accent2"/>
            </a:solidFill>
          </p:spPr>
          <p:txBody>
            <a:bodyPr wrap="none" rtlCol="0">
              <a:spAutoFit/>
            </a:bodyPr>
            <a:lstStyle/>
            <a:p>
              <a:r>
                <a:rPr lang="fr-FR" b="1" dirty="0">
                  <a:latin typeface="Berlin Sans FB Demi" panose="020E0802020502020306" pitchFamily="34" charset="0"/>
                </a:rPr>
                <a:t>1</a:t>
              </a:r>
            </a:p>
          </p:txBody>
        </p:sp>
      </p:grpSp>
      <p:grpSp>
        <p:nvGrpSpPr>
          <p:cNvPr id="13" name="Groupe 12">
            <a:extLst>
              <a:ext uri="{FF2B5EF4-FFF2-40B4-BE49-F238E27FC236}">
                <a16:creationId xmlns:a16="http://schemas.microsoft.com/office/drawing/2014/main" id="{23389652-F031-4AB9-997C-FBA56AC058E9}"/>
              </a:ext>
            </a:extLst>
          </p:cNvPr>
          <p:cNvGrpSpPr/>
          <p:nvPr/>
        </p:nvGrpSpPr>
        <p:grpSpPr>
          <a:xfrm>
            <a:off x="0" y="0"/>
            <a:ext cx="3752290" cy="1490543"/>
            <a:chOff x="0" y="0"/>
            <a:chExt cx="3752290" cy="1490543"/>
          </a:xfrm>
        </p:grpSpPr>
        <p:sp>
          <p:nvSpPr>
            <p:cNvPr id="8" name="ZoneTexte 7">
              <a:extLst>
                <a:ext uri="{FF2B5EF4-FFF2-40B4-BE49-F238E27FC236}">
                  <a16:creationId xmlns:a16="http://schemas.microsoft.com/office/drawing/2014/main" id="{F70DD64C-6687-4E09-96ED-621E5396A2AB}"/>
                </a:ext>
              </a:extLst>
            </p:cNvPr>
            <p:cNvSpPr txBox="1"/>
            <p:nvPr/>
          </p:nvSpPr>
          <p:spPr>
            <a:xfrm>
              <a:off x="0" y="0"/>
              <a:ext cx="3752290" cy="1490543"/>
            </a:xfrm>
            <a:prstGeom prst="flowChartOffpageConnector">
              <a:avLst/>
            </a:prstGeom>
            <a:solidFill>
              <a:schemeClr val="accent6">
                <a:lumMod val="20000"/>
                <a:lumOff val="80000"/>
              </a:schemeClr>
            </a:solidFill>
            <a:ln>
              <a:noFill/>
            </a:ln>
          </p:spPr>
          <p:txBody>
            <a:bodyPr wrap="square">
              <a:spAutoFit/>
            </a:bodyPr>
            <a:lstStyle/>
            <a:p>
              <a:pPr algn="ctr"/>
              <a:endParaRPr lang="fr-FR" sz="1800" b="1" dirty="0">
                <a:effectLst/>
                <a:latin typeface="Tahoma" panose="020B0604030504040204" pitchFamily="34" charset="0"/>
                <a:ea typeface="Times New Roman" panose="02020603050405020304" pitchFamily="18" charset="0"/>
              </a:endParaRPr>
            </a:p>
            <a:p>
              <a:pPr algn="ctr"/>
              <a:endParaRPr lang="fr-FR" sz="1800" b="1" dirty="0">
                <a:effectLst/>
                <a:latin typeface="Tahoma" panose="020B0604030504040204" pitchFamily="34" charset="0"/>
                <a:ea typeface="Times New Roman" panose="02020603050405020304" pitchFamily="18" charset="0"/>
              </a:endParaRPr>
            </a:p>
            <a:p>
              <a:pPr algn="ctr"/>
              <a:r>
                <a:rPr lang="fr-FR" sz="1800" b="1" dirty="0">
                  <a:effectLst/>
                  <a:latin typeface="Tahoma" panose="020B0604030504040204" pitchFamily="34" charset="0"/>
                  <a:ea typeface="Times New Roman" panose="02020603050405020304" pitchFamily="18" charset="0"/>
                </a:rPr>
                <a:t>IMPORTANCE STRATÉGIQUE DU CAPITAL HUMAIN </a:t>
              </a:r>
              <a:endParaRPr lang="fr-FR" dirty="0"/>
            </a:p>
          </p:txBody>
        </p:sp>
        <p:sp>
          <p:nvSpPr>
            <p:cNvPr id="9" name="ZoneTexte 8">
              <a:extLst>
                <a:ext uri="{FF2B5EF4-FFF2-40B4-BE49-F238E27FC236}">
                  <a16:creationId xmlns:a16="http://schemas.microsoft.com/office/drawing/2014/main" id="{3257A515-B6B3-4E5E-8FFC-EB29CD1CF73A}"/>
                </a:ext>
              </a:extLst>
            </p:cNvPr>
            <p:cNvSpPr txBox="1"/>
            <p:nvPr/>
          </p:nvSpPr>
          <p:spPr>
            <a:xfrm>
              <a:off x="1735858" y="134011"/>
              <a:ext cx="280574" cy="394335"/>
            </a:xfrm>
            <a:prstGeom prst="roundRect">
              <a:avLst/>
            </a:prstGeom>
            <a:solidFill>
              <a:schemeClr val="accent6">
                <a:lumMod val="50000"/>
              </a:schemeClr>
            </a:solidFill>
          </p:spPr>
          <p:txBody>
            <a:bodyPr wrap="none" rtlCol="0">
              <a:spAutoFit/>
            </a:bodyPr>
            <a:lstStyle/>
            <a:p>
              <a:pPr algn="ctr"/>
              <a:r>
                <a:rPr lang="fr-FR" b="1" dirty="0">
                  <a:solidFill>
                    <a:schemeClr val="bg1"/>
                  </a:solidFill>
                  <a:latin typeface="Berlin Sans FB Demi" panose="020E0802020502020306" pitchFamily="34" charset="0"/>
                </a:rPr>
                <a:t>I</a:t>
              </a:r>
            </a:p>
          </p:txBody>
        </p:sp>
      </p:grpSp>
      <p:pic>
        <p:nvPicPr>
          <p:cNvPr id="11" name="Image 10">
            <a:extLst>
              <a:ext uri="{FF2B5EF4-FFF2-40B4-BE49-F238E27FC236}">
                <a16:creationId xmlns:a16="http://schemas.microsoft.com/office/drawing/2014/main" id="{C767F828-186F-41E4-8CA9-D0EEE8A831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44176" y="3651306"/>
            <a:ext cx="1472256" cy="1493801"/>
          </a:xfrm>
          <a:prstGeom prst="rect">
            <a:avLst/>
          </a:prstGeom>
        </p:spPr>
      </p:pic>
      <p:pic>
        <p:nvPicPr>
          <p:cNvPr id="12" name="Image 11">
            <a:extLst>
              <a:ext uri="{FF2B5EF4-FFF2-40B4-BE49-F238E27FC236}">
                <a16:creationId xmlns:a16="http://schemas.microsoft.com/office/drawing/2014/main" id="{3FA5253A-B8C8-439D-9392-ED0D362457C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816871">
            <a:off x="1858966" y="3995093"/>
            <a:ext cx="1395587" cy="1851571"/>
          </a:xfrm>
          <a:prstGeom prst="rect">
            <a:avLst/>
          </a:prstGeom>
        </p:spPr>
      </p:pic>
    </p:spTree>
    <p:extLst>
      <p:ext uri="{BB962C8B-B14F-4D97-AF65-F5344CB8AC3E}">
        <p14:creationId xmlns:p14="http://schemas.microsoft.com/office/powerpoint/2010/main" val="20792949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50000">
                                          <p:cBhvr additive="base">
                                            <p:cTn id="7" dur="1000" fill="hold"/>
                                            <p:tgtEl>
                                              <p:spTgt spid="13"/>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4" presetClass="entr" presetSubtype="1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500"/>
                                </p:stCondLst>
                                <p:childTnLst>
                                  <p:par>
                                    <p:cTn id="14" presetID="2" presetClass="entr" presetSubtype="4" fill="hold" nodeType="afterEffect" p14:presetBounceEnd="70000">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14:bounceEnd="70000">
                                          <p:cBhvr additive="base">
                                            <p:cTn id="16" dur="500" fill="hold"/>
                                            <p:tgtEl>
                                              <p:spTgt spid="11"/>
                                            </p:tgtEl>
                                            <p:attrNameLst>
                                              <p:attrName>ppt_x</p:attrName>
                                            </p:attrNameLst>
                                          </p:cBhvr>
                                          <p:tavLst>
                                            <p:tav tm="0">
                                              <p:val>
                                                <p:strVal val="#ppt_x"/>
                                              </p:val>
                                            </p:tav>
                                            <p:tav tm="100000">
                                              <p:val>
                                                <p:strVal val="#ppt_x"/>
                                              </p:val>
                                            </p:tav>
                                          </p:tavLst>
                                        </p:anim>
                                        <p:anim calcmode="lin" valueType="num" p14:bounceEnd="70000">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nodeType="afterEffect" p14:presetBounceEnd="70000">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14:bounceEnd="70000">
                                          <p:cBhvr additive="base">
                                            <p:cTn id="21" dur="500" fill="hold"/>
                                            <p:tgtEl>
                                              <p:spTgt spid="12"/>
                                            </p:tgtEl>
                                            <p:attrNameLst>
                                              <p:attrName>ppt_x</p:attrName>
                                            </p:attrNameLst>
                                          </p:cBhvr>
                                          <p:tavLst>
                                            <p:tav tm="0">
                                              <p:val>
                                                <p:strVal val="#ppt_x"/>
                                              </p:val>
                                            </p:tav>
                                            <p:tav tm="100000">
                                              <p:val>
                                                <p:strVal val="#ppt_x"/>
                                              </p:val>
                                            </p:tav>
                                          </p:tavLst>
                                        </p:anim>
                                        <p:anim calcmode="lin" valueType="num" p14:bounceEnd="70000">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4" presetClass="entr" presetSubtype="1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552BE26-2FC8-43AE-B83B-FBE2D9AF725D}"/>
              </a:ext>
            </a:extLst>
          </p:cNvPr>
          <p:cNvSpPr txBox="1"/>
          <p:nvPr/>
        </p:nvSpPr>
        <p:spPr>
          <a:xfrm>
            <a:off x="5079221" y="1035268"/>
            <a:ext cx="6093228" cy="4787464"/>
          </a:xfrm>
          <a:prstGeom prst="rect">
            <a:avLst/>
          </a:prstGeom>
          <a:noFill/>
        </p:spPr>
        <p:txBody>
          <a:bodyPr wrap="square">
            <a:spAutoFit/>
          </a:bodyPr>
          <a:lstStyle/>
          <a:p>
            <a:pPr algn="just">
              <a:lnSpc>
                <a:spcPct val="115000"/>
              </a:lnSpc>
            </a:pPr>
            <a:r>
              <a:rPr lang="fr-CI" dirty="0">
                <a:effectLst/>
                <a:latin typeface="Tahoma" panose="020B0604030504040204" pitchFamily="34" charset="0"/>
                <a:ea typeface="Tahoma" panose="020B0604030504040204" pitchFamily="34" charset="0"/>
                <a:cs typeface="Tahoma" panose="020B0604030504040204" pitchFamily="34" charset="0"/>
              </a:rPr>
              <a:t>En d’autres termes, le développement local repose principalement sur les élus locaux qui, en tant que leaders locaux, semblent mieux instruits que quiconque, des réalités, potentialités, besoins et attentes de leurs populations.</a:t>
            </a:r>
          </a:p>
          <a:p>
            <a:pPr algn="just">
              <a:lnSpc>
                <a:spcPct val="115000"/>
              </a:lnSpc>
            </a:pPr>
            <a:r>
              <a:rPr lang="fr-CI" dirty="0">
                <a:effectLst/>
                <a:latin typeface="Tahoma" panose="020B0604030504040204" pitchFamily="34" charset="0"/>
                <a:ea typeface="Tahoma" panose="020B0604030504040204" pitchFamily="34" charset="0"/>
                <a:cs typeface="Tahoma" panose="020B0604030504040204" pitchFamily="34" charset="0"/>
              </a:rPr>
              <a:t> </a:t>
            </a:r>
          </a:p>
          <a:p>
            <a:pPr algn="just">
              <a:lnSpc>
                <a:spcPct val="115000"/>
              </a:lnSpc>
            </a:pPr>
            <a:r>
              <a:rPr lang="fr-CI" dirty="0">
                <a:effectLst/>
                <a:latin typeface="Tahoma" panose="020B0604030504040204" pitchFamily="34" charset="0"/>
                <a:ea typeface="Tahoma" panose="020B0604030504040204" pitchFamily="34" charset="0"/>
                <a:cs typeface="Tahoma" panose="020B0604030504040204" pitchFamily="34" charset="0"/>
              </a:rPr>
              <a:t>Ainsi, à l’issue des élections locales du 2 septembre 2023</a:t>
            </a:r>
          </a:p>
          <a:p>
            <a:pPr marL="342900" lvl="0" indent="-342900" algn="just">
              <a:lnSpc>
                <a:spcPct val="115000"/>
              </a:lnSpc>
              <a:buFont typeface="Tahoma" panose="020B0604030504040204" pitchFamily="34" charset="0"/>
              <a:buChar char="-"/>
            </a:pPr>
            <a:r>
              <a:rPr lang="fr-CI" dirty="0">
                <a:effectLst/>
                <a:latin typeface="Tahoma" panose="020B0604030504040204" pitchFamily="34" charset="0"/>
                <a:ea typeface="Tahoma" panose="020B0604030504040204" pitchFamily="34" charset="0"/>
                <a:cs typeface="Tahoma" panose="020B0604030504040204" pitchFamily="34" charset="0"/>
              </a:rPr>
              <a:t>6675 conseillers municipaux et 1535 Conseillers régionaux dont :</a:t>
            </a:r>
          </a:p>
          <a:p>
            <a:pPr marL="342900" lvl="0" indent="-342900" algn="just">
              <a:lnSpc>
                <a:spcPct val="115000"/>
              </a:lnSpc>
              <a:buFont typeface="Tahoma" panose="020B0604030504040204" pitchFamily="34" charset="0"/>
              <a:buChar char="-"/>
            </a:pPr>
            <a:r>
              <a:rPr lang="fr-CI" dirty="0">
                <a:effectLst/>
                <a:latin typeface="Tahoma" panose="020B0604030504040204" pitchFamily="34" charset="0"/>
                <a:ea typeface="Tahoma" panose="020B0604030504040204" pitchFamily="34" charset="0"/>
                <a:cs typeface="Tahoma" panose="020B0604030504040204" pitchFamily="34" charset="0"/>
              </a:rPr>
              <a:t>840 adjoints aux maires et 150 vice-présidents de conseils régionaux,</a:t>
            </a:r>
          </a:p>
          <a:p>
            <a:pPr marL="342900" lvl="0" indent="-342900" algn="just">
              <a:lnSpc>
                <a:spcPct val="115000"/>
              </a:lnSpc>
              <a:buFont typeface="Tahoma" panose="020B0604030504040204" pitchFamily="34" charset="0"/>
              <a:buChar char="-"/>
            </a:pPr>
            <a:r>
              <a:rPr lang="fr-CI" dirty="0">
                <a:effectLst/>
                <a:latin typeface="Tahoma" panose="020B0604030504040204" pitchFamily="34" charset="0"/>
                <a:ea typeface="Tahoma" panose="020B0604030504040204" pitchFamily="34" charset="0"/>
                <a:cs typeface="Tahoma" panose="020B0604030504040204" pitchFamily="34" charset="0"/>
              </a:rPr>
              <a:t>201 maires et 31 présidents de conseils régionaux.</a:t>
            </a:r>
          </a:p>
          <a:p>
            <a:pPr algn="just">
              <a:lnSpc>
                <a:spcPct val="115000"/>
              </a:lnSpc>
            </a:pPr>
            <a:r>
              <a:rPr lang="fr-CI" dirty="0">
                <a:effectLst/>
                <a:latin typeface="Tahoma" panose="020B0604030504040204" pitchFamily="34" charset="0"/>
                <a:ea typeface="Tahoma" panose="020B0604030504040204" pitchFamily="34" charset="0"/>
                <a:cs typeface="Tahoma" panose="020B0604030504040204" pitchFamily="34" charset="0"/>
              </a:rPr>
              <a:t> </a:t>
            </a:r>
          </a:p>
          <a:p>
            <a:r>
              <a:rPr lang="fr-CI" dirty="0">
                <a:effectLst/>
                <a:latin typeface="Tahoma" panose="020B0604030504040204" pitchFamily="34" charset="0"/>
                <a:ea typeface="Tahoma" panose="020B0604030504040204" pitchFamily="34" charset="0"/>
                <a:cs typeface="Tahoma" panose="020B0604030504040204" pitchFamily="34" charset="0"/>
              </a:rPr>
              <a:t>Ces élus locaux sont soutenus dans l’accomplissement de leurs missions par une administration locale.</a:t>
            </a:r>
            <a:endParaRPr lang="fr-FR" dirty="0">
              <a:latin typeface="Tahoma" panose="020B0604030504040204" pitchFamily="34" charset="0"/>
              <a:ea typeface="Tahoma" panose="020B0604030504040204" pitchFamily="34" charset="0"/>
              <a:cs typeface="Tahoma" panose="020B0604030504040204" pitchFamily="34" charset="0"/>
            </a:endParaRPr>
          </a:p>
        </p:txBody>
      </p:sp>
      <p:grpSp>
        <p:nvGrpSpPr>
          <p:cNvPr id="8" name="Groupe 7">
            <a:extLst>
              <a:ext uri="{FF2B5EF4-FFF2-40B4-BE49-F238E27FC236}">
                <a16:creationId xmlns:a16="http://schemas.microsoft.com/office/drawing/2014/main" id="{AB7B86B9-4FF9-4201-86D5-FE31953D0EC7}"/>
              </a:ext>
            </a:extLst>
          </p:cNvPr>
          <p:cNvGrpSpPr/>
          <p:nvPr/>
        </p:nvGrpSpPr>
        <p:grpSpPr>
          <a:xfrm>
            <a:off x="343045" y="2325417"/>
            <a:ext cx="3066200" cy="1209862"/>
            <a:chOff x="559869" y="2293886"/>
            <a:chExt cx="3066200" cy="1209862"/>
          </a:xfrm>
        </p:grpSpPr>
        <p:sp>
          <p:nvSpPr>
            <p:cNvPr id="9" name="ZoneTexte 8">
              <a:extLst>
                <a:ext uri="{FF2B5EF4-FFF2-40B4-BE49-F238E27FC236}">
                  <a16:creationId xmlns:a16="http://schemas.microsoft.com/office/drawing/2014/main" id="{F7D5BCDC-CFFE-47CB-80F6-F7863A5F18CA}"/>
                </a:ext>
              </a:extLst>
            </p:cNvPr>
            <p:cNvSpPr txBox="1"/>
            <p:nvPr/>
          </p:nvSpPr>
          <p:spPr>
            <a:xfrm>
              <a:off x="559869" y="2726372"/>
              <a:ext cx="3066200" cy="777376"/>
            </a:xfrm>
            <a:prstGeom prst="roundRect">
              <a:avLst/>
            </a:prstGeom>
            <a:solidFill>
              <a:schemeClr val="accent2">
                <a:lumMod val="20000"/>
                <a:lumOff val="80000"/>
              </a:schemeClr>
            </a:solidFill>
          </p:spPr>
          <p:txBody>
            <a:bodyPr wrap="square">
              <a:spAutoFit/>
            </a:bodyPr>
            <a:lstStyle/>
            <a:p>
              <a:pPr lvl="0" algn="ctr">
                <a:lnSpc>
                  <a:spcPct val="115000"/>
                </a:lnSpc>
                <a:spcAft>
                  <a:spcPts val="800"/>
                </a:spcAft>
              </a:pPr>
              <a:r>
                <a:rPr lang="fr-CI" sz="1800" b="1" dirty="0">
                  <a:effectLst/>
                  <a:latin typeface="Tahoma" panose="020B0604030504040204" pitchFamily="34" charset="0"/>
                  <a:ea typeface="Times New Roman" panose="02020603050405020304" pitchFamily="18" charset="0"/>
                </a:rPr>
                <a:t>Elus locaux et développement local</a:t>
              </a:r>
              <a:endParaRPr lang="fr-CI" sz="1200" dirty="0">
                <a:effectLst/>
                <a:latin typeface="Times New Roman" panose="02020603050405020304" pitchFamily="18" charset="0"/>
                <a:ea typeface="Times New Roman" panose="02020603050405020304" pitchFamily="18" charset="0"/>
              </a:endParaRPr>
            </a:p>
          </p:txBody>
        </p:sp>
        <p:sp>
          <p:nvSpPr>
            <p:cNvPr id="10" name="ZoneTexte 9">
              <a:extLst>
                <a:ext uri="{FF2B5EF4-FFF2-40B4-BE49-F238E27FC236}">
                  <a16:creationId xmlns:a16="http://schemas.microsoft.com/office/drawing/2014/main" id="{5CC29D11-92CF-4700-B39C-5711360AC179}"/>
                </a:ext>
              </a:extLst>
            </p:cNvPr>
            <p:cNvSpPr txBox="1"/>
            <p:nvPr/>
          </p:nvSpPr>
          <p:spPr>
            <a:xfrm>
              <a:off x="1950022" y="2293886"/>
              <a:ext cx="285894" cy="394335"/>
            </a:xfrm>
            <a:prstGeom prst="roundRect">
              <a:avLst/>
            </a:prstGeom>
            <a:solidFill>
              <a:schemeClr val="accent2"/>
            </a:solidFill>
          </p:spPr>
          <p:txBody>
            <a:bodyPr wrap="none" rtlCol="0">
              <a:spAutoFit/>
            </a:bodyPr>
            <a:lstStyle/>
            <a:p>
              <a:r>
                <a:rPr lang="fr-FR" b="1" dirty="0">
                  <a:latin typeface="Berlin Sans FB Demi" panose="020E0802020502020306" pitchFamily="34" charset="0"/>
                </a:rPr>
                <a:t>1</a:t>
              </a:r>
            </a:p>
          </p:txBody>
        </p:sp>
      </p:grpSp>
      <p:grpSp>
        <p:nvGrpSpPr>
          <p:cNvPr id="2" name="Groupe 1">
            <a:extLst>
              <a:ext uri="{FF2B5EF4-FFF2-40B4-BE49-F238E27FC236}">
                <a16:creationId xmlns:a16="http://schemas.microsoft.com/office/drawing/2014/main" id="{FC0AC683-F67D-414C-8B34-8F40D8C08925}"/>
              </a:ext>
            </a:extLst>
          </p:cNvPr>
          <p:cNvGrpSpPr/>
          <p:nvPr/>
        </p:nvGrpSpPr>
        <p:grpSpPr>
          <a:xfrm>
            <a:off x="0" y="0"/>
            <a:ext cx="3752290" cy="1490543"/>
            <a:chOff x="0" y="0"/>
            <a:chExt cx="3752290" cy="1490543"/>
          </a:xfrm>
        </p:grpSpPr>
        <p:sp>
          <p:nvSpPr>
            <p:cNvPr id="11" name="ZoneTexte 10">
              <a:extLst>
                <a:ext uri="{FF2B5EF4-FFF2-40B4-BE49-F238E27FC236}">
                  <a16:creationId xmlns:a16="http://schemas.microsoft.com/office/drawing/2014/main" id="{227467FF-9648-4048-9021-6CDC9B1C383E}"/>
                </a:ext>
              </a:extLst>
            </p:cNvPr>
            <p:cNvSpPr txBox="1"/>
            <p:nvPr/>
          </p:nvSpPr>
          <p:spPr>
            <a:xfrm>
              <a:off x="0" y="0"/>
              <a:ext cx="3752290" cy="1490543"/>
            </a:xfrm>
            <a:prstGeom prst="flowChartOffpageConnector">
              <a:avLst/>
            </a:prstGeom>
            <a:solidFill>
              <a:schemeClr val="accent6">
                <a:lumMod val="20000"/>
                <a:lumOff val="80000"/>
              </a:schemeClr>
            </a:solidFill>
            <a:ln>
              <a:noFill/>
            </a:ln>
          </p:spPr>
          <p:txBody>
            <a:bodyPr wrap="square">
              <a:spAutoFit/>
            </a:bodyPr>
            <a:lstStyle/>
            <a:p>
              <a:pPr algn="ctr"/>
              <a:endParaRPr lang="fr-FR" sz="1800" b="1" dirty="0">
                <a:effectLst/>
                <a:latin typeface="Tahoma" panose="020B0604030504040204" pitchFamily="34" charset="0"/>
                <a:ea typeface="Times New Roman" panose="02020603050405020304" pitchFamily="18" charset="0"/>
              </a:endParaRPr>
            </a:p>
            <a:p>
              <a:pPr algn="ctr"/>
              <a:endParaRPr lang="fr-FR" sz="1800" b="1" dirty="0">
                <a:effectLst/>
                <a:latin typeface="Tahoma" panose="020B0604030504040204" pitchFamily="34" charset="0"/>
                <a:ea typeface="Times New Roman" panose="02020603050405020304" pitchFamily="18" charset="0"/>
              </a:endParaRPr>
            </a:p>
            <a:p>
              <a:pPr algn="ctr"/>
              <a:r>
                <a:rPr lang="fr-FR" sz="1800" b="1" dirty="0">
                  <a:effectLst/>
                  <a:latin typeface="Tahoma" panose="020B0604030504040204" pitchFamily="34" charset="0"/>
                  <a:ea typeface="Times New Roman" panose="02020603050405020304" pitchFamily="18" charset="0"/>
                </a:rPr>
                <a:t>IMPORTANCE STRATÉGIQUE DU CAPITAL HUMAIN </a:t>
              </a:r>
              <a:endParaRPr lang="fr-FR" dirty="0"/>
            </a:p>
          </p:txBody>
        </p:sp>
        <p:sp>
          <p:nvSpPr>
            <p:cNvPr id="12" name="ZoneTexte 11">
              <a:extLst>
                <a:ext uri="{FF2B5EF4-FFF2-40B4-BE49-F238E27FC236}">
                  <a16:creationId xmlns:a16="http://schemas.microsoft.com/office/drawing/2014/main" id="{D19F1213-2A37-4994-8F33-2475843ADB3C}"/>
                </a:ext>
              </a:extLst>
            </p:cNvPr>
            <p:cNvSpPr txBox="1"/>
            <p:nvPr/>
          </p:nvSpPr>
          <p:spPr>
            <a:xfrm>
              <a:off x="1735858" y="134011"/>
              <a:ext cx="280574" cy="394335"/>
            </a:xfrm>
            <a:prstGeom prst="roundRect">
              <a:avLst/>
            </a:prstGeom>
            <a:solidFill>
              <a:schemeClr val="accent6">
                <a:lumMod val="50000"/>
              </a:schemeClr>
            </a:solidFill>
          </p:spPr>
          <p:txBody>
            <a:bodyPr wrap="none" rtlCol="0">
              <a:spAutoFit/>
            </a:bodyPr>
            <a:lstStyle/>
            <a:p>
              <a:pPr algn="ctr"/>
              <a:r>
                <a:rPr lang="fr-FR" b="1" dirty="0">
                  <a:solidFill>
                    <a:schemeClr val="bg1"/>
                  </a:solidFill>
                  <a:latin typeface="Berlin Sans FB Demi" panose="020E0802020502020306" pitchFamily="34" charset="0"/>
                </a:rPr>
                <a:t>I</a:t>
              </a:r>
            </a:p>
          </p:txBody>
        </p:sp>
      </p:grpSp>
      <p:pic>
        <p:nvPicPr>
          <p:cNvPr id="13" name="Image 12">
            <a:extLst>
              <a:ext uri="{FF2B5EF4-FFF2-40B4-BE49-F238E27FC236}">
                <a16:creationId xmlns:a16="http://schemas.microsoft.com/office/drawing/2014/main" id="{4810F06C-BF3F-4D7A-AEF2-4B62C1E404D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44176" y="3651306"/>
            <a:ext cx="1472256" cy="1493801"/>
          </a:xfrm>
          <a:prstGeom prst="rect">
            <a:avLst/>
          </a:prstGeom>
        </p:spPr>
      </p:pic>
      <p:pic>
        <p:nvPicPr>
          <p:cNvPr id="14" name="Image 13">
            <a:extLst>
              <a:ext uri="{FF2B5EF4-FFF2-40B4-BE49-F238E27FC236}">
                <a16:creationId xmlns:a16="http://schemas.microsoft.com/office/drawing/2014/main" id="{DB5499F5-B31B-4E4B-A584-481C8B69A1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816871">
            <a:off x="1858966" y="3995093"/>
            <a:ext cx="1395587" cy="1851571"/>
          </a:xfrm>
          <a:prstGeom prst="rect">
            <a:avLst/>
          </a:prstGeom>
        </p:spPr>
      </p:pic>
    </p:spTree>
    <p:extLst>
      <p:ext uri="{BB962C8B-B14F-4D97-AF65-F5344CB8AC3E}">
        <p14:creationId xmlns:p14="http://schemas.microsoft.com/office/powerpoint/2010/main" val="172097010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4" presetClass="entr" presetSubtype="1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par>
                              <p:cTn id="13" fill="hold">
                                <p:stCondLst>
                                  <p:cond delay="1500"/>
                                </p:stCondLst>
                                <p:childTnLst>
                                  <p:par>
                                    <p:cTn id="14" presetID="2" presetClass="entr" presetSubtype="4" fill="hold" nodeType="afterEffect" p14:presetBounceEnd="70000">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14:bounceEnd="70000">
                                          <p:cBhvr additive="base">
                                            <p:cTn id="16" dur="5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nodeType="afterEffect" p14:presetBounceEnd="70000">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14:bounceEnd="70000">
                                          <p:cBhvr additive="base">
                                            <p:cTn id="21" dur="500" fill="hold"/>
                                            <p:tgtEl>
                                              <p:spTgt spid="14"/>
                                            </p:tgtEl>
                                            <p:attrNameLst>
                                              <p:attrName>ppt_x</p:attrName>
                                            </p:attrNameLst>
                                          </p:cBhvr>
                                          <p:tavLst>
                                            <p:tav tm="0">
                                              <p:val>
                                                <p:strVal val="#ppt_x"/>
                                              </p:val>
                                            </p:tav>
                                            <p:tav tm="100000">
                                              <p:val>
                                                <p:strVal val="#ppt_x"/>
                                              </p:val>
                                            </p:tav>
                                          </p:tavLst>
                                        </p:anim>
                                        <p:anim calcmode="lin" valueType="num" p14:bounceEnd="70000">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4" presetClass="entr" presetSubtype="1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5FAAFCA-B5A8-4436-9BAC-688249AEED29}"/>
              </a:ext>
            </a:extLst>
          </p:cNvPr>
          <p:cNvSpPr txBox="1"/>
          <p:nvPr/>
        </p:nvSpPr>
        <p:spPr>
          <a:xfrm>
            <a:off x="4831703" y="1036396"/>
            <a:ext cx="6093228" cy="4509055"/>
          </a:xfrm>
          <a:prstGeom prst="rect">
            <a:avLst/>
          </a:prstGeom>
          <a:noFill/>
        </p:spPr>
        <p:txBody>
          <a:bodyPr wrap="square">
            <a:spAutoFit/>
          </a:bodyPr>
          <a:lstStyle/>
          <a:p>
            <a:pPr algn="just">
              <a:lnSpc>
                <a:spcPct val="115000"/>
              </a:lnSpc>
              <a:spcAft>
                <a:spcPts val="1200"/>
              </a:spcAft>
            </a:pPr>
            <a:r>
              <a:rPr lang="fr-CI" dirty="0">
                <a:effectLst/>
                <a:latin typeface="Tahoma" panose="020B0604030504040204" pitchFamily="34" charset="0"/>
                <a:ea typeface="Tahoma" panose="020B0604030504040204" pitchFamily="34" charset="0"/>
                <a:cs typeface="Tahoma" panose="020B0604030504040204" pitchFamily="34" charset="0"/>
              </a:rPr>
              <a:t>Dans une collectivité territoriale, le processus de prise de décision </a:t>
            </a:r>
            <a:r>
              <a:rPr lang="fr-CI" dirty="0">
                <a:latin typeface="Tahoma" panose="020B0604030504040204" pitchFamily="34" charset="0"/>
                <a:ea typeface="Tahoma" panose="020B0604030504040204" pitchFamily="34" charset="0"/>
                <a:cs typeface="Tahoma" panose="020B0604030504040204" pitchFamily="34" charset="0"/>
              </a:rPr>
              <a:t>et</a:t>
            </a:r>
            <a:r>
              <a:rPr lang="fr-CI" dirty="0">
                <a:effectLst/>
                <a:latin typeface="Tahoma" panose="020B0604030504040204" pitchFamily="34" charset="0"/>
                <a:ea typeface="Tahoma" panose="020B0604030504040204" pitchFamily="34" charset="0"/>
                <a:cs typeface="Tahoma" panose="020B0604030504040204" pitchFamily="34" charset="0"/>
              </a:rPr>
              <a:t> son </a:t>
            </a:r>
            <a:r>
              <a:rPr lang="fr-FR" dirty="0">
                <a:effectLst/>
                <a:latin typeface="Tahoma" panose="020B0604030504040204" pitchFamily="34" charset="0"/>
                <a:ea typeface="Tahoma" panose="020B0604030504040204" pitchFamily="34" charset="0"/>
                <a:cs typeface="Tahoma" panose="020B0604030504040204" pitchFamily="34" charset="0"/>
              </a:rPr>
              <a:t>exécution</a:t>
            </a:r>
            <a:r>
              <a:rPr lang="fr-CI" dirty="0">
                <a:effectLst/>
                <a:latin typeface="Tahoma" panose="020B0604030504040204" pitchFamily="34" charset="0"/>
                <a:ea typeface="Tahoma" panose="020B0604030504040204" pitchFamily="34" charset="0"/>
                <a:cs typeface="Tahoma" panose="020B0604030504040204" pitchFamily="34" charset="0"/>
              </a:rPr>
              <a:t> incombent, en principe, aux élus locaux.</a:t>
            </a:r>
          </a:p>
          <a:p>
            <a:pPr algn="just">
              <a:lnSpc>
                <a:spcPct val="115000"/>
              </a:lnSpc>
              <a:spcAft>
                <a:spcPts val="1200"/>
              </a:spcAft>
            </a:pPr>
            <a:r>
              <a:rPr lang="fr-CI" dirty="0">
                <a:effectLst/>
                <a:latin typeface="Tahoma" panose="020B0604030504040204" pitchFamily="34" charset="0"/>
                <a:ea typeface="Tahoma" panose="020B0604030504040204" pitchFamily="34" charset="0"/>
                <a:cs typeface="Tahoma" panose="020B0604030504040204" pitchFamily="34" charset="0"/>
              </a:rPr>
              <a:t>A la pratique, l’action des élus locaux repose sur une administration constituée selon un cadre défini par les lois et règlements en vigueur.</a:t>
            </a:r>
          </a:p>
          <a:p>
            <a:pPr algn="just">
              <a:lnSpc>
                <a:spcPct val="115000"/>
              </a:lnSpc>
              <a:spcAft>
                <a:spcPts val="1200"/>
              </a:spcAft>
            </a:pPr>
            <a:r>
              <a:rPr lang="fr-CI" dirty="0">
                <a:effectLst/>
                <a:latin typeface="Tahoma" panose="020B0604030504040204" pitchFamily="34" charset="0"/>
                <a:ea typeface="Tahoma" panose="020B0604030504040204" pitchFamily="34" charset="0"/>
                <a:cs typeface="Tahoma" panose="020B0604030504040204" pitchFamily="34" charset="0"/>
              </a:rPr>
              <a:t>Ainsi, sous l’autorité du président du conseil régional ou du maire, l’administration de la collectivité territoriale est formée de ressources humaines, c’est-à-dire un ensemble de fonctionnaires et employés de la collectivité territoriale rémunérés, en contrepartie du travail qu’ils accomplissent au profit de </a:t>
            </a:r>
            <a:r>
              <a:rPr lang="fr-FR" dirty="0">
                <a:effectLst/>
                <a:latin typeface="Tahoma" panose="020B0604030504040204" pitchFamily="34" charset="0"/>
                <a:ea typeface="Tahoma" panose="020B0604030504040204" pitchFamily="34" charset="0"/>
                <a:cs typeface="Tahoma" panose="020B0604030504040204" pitchFamily="34" charset="0"/>
              </a:rPr>
              <a:t>la dite</a:t>
            </a:r>
            <a:r>
              <a:rPr lang="fr-CI" dirty="0">
                <a:effectLst/>
                <a:latin typeface="Tahoma" panose="020B0604030504040204" pitchFamily="34" charset="0"/>
                <a:ea typeface="Tahoma" panose="020B0604030504040204" pitchFamily="34" charset="0"/>
                <a:cs typeface="Tahoma" panose="020B0604030504040204" pitchFamily="34" charset="0"/>
              </a:rPr>
              <a:t> collectivité. Ils consacrent tout leur temps de travail à cette organisation.</a:t>
            </a:r>
          </a:p>
        </p:txBody>
      </p:sp>
      <p:grpSp>
        <p:nvGrpSpPr>
          <p:cNvPr id="12" name="Groupe 11">
            <a:extLst>
              <a:ext uri="{FF2B5EF4-FFF2-40B4-BE49-F238E27FC236}">
                <a16:creationId xmlns:a16="http://schemas.microsoft.com/office/drawing/2014/main" id="{C36392B4-2418-4CAC-ADBC-5E3D89038995}"/>
              </a:ext>
            </a:extLst>
          </p:cNvPr>
          <p:cNvGrpSpPr/>
          <p:nvPr/>
        </p:nvGrpSpPr>
        <p:grpSpPr>
          <a:xfrm>
            <a:off x="343045" y="2325417"/>
            <a:ext cx="3066200" cy="1454042"/>
            <a:chOff x="559869" y="2293886"/>
            <a:chExt cx="3066200" cy="1454042"/>
          </a:xfrm>
        </p:grpSpPr>
        <p:sp>
          <p:nvSpPr>
            <p:cNvPr id="13" name="ZoneTexte 12">
              <a:extLst>
                <a:ext uri="{FF2B5EF4-FFF2-40B4-BE49-F238E27FC236}">
                  <a16:creationId xmlns:a16="http://schemas.microsoft.com/office/drawing/2014/main" id="{7ECF9F21-A6EC-45D6-B18A-5EB1709031F7}"/>
                </a:ext>
              </a:extLst>
            </p:cNvPr>
            <p:cNvSpPr txBox="1"/>
            <p:nvPr/>
          </p:nvSpPr>
          <p:spPr>
            <a:xfrm>
              <a:off x="559869" y="2726372"/>
              <a:ext cx="3066200" cy="1021556"/>
            </a:xfrm>
            <a:prstGeom prst="roundRect">
              <a:avLst/>
            </a:prstGeom>
            <a:solidFill>
              <a:schemeClr val="accent2">
                <a:lumMod val="20000"/>
                <a:lumOff val="80000"/>
              </a:schemeClr>
            </a:solidFill>
          </p:spPr>
          <p:txBody>
            <a:bodyPr wrap="square">
              <a:spAutoFit/>
            </a:bodyPr>
            <a:lstStyle/>
            <a:p>
              <a:pPr lvl="0" algn="ctr"/>
              <a:r>
                <a:rPr lang="fr-CI" sz="1800" b="1" dirty="0">
                  <a:effectLst/>
                  <a:latin typeface="Tahoma" panose="020B0604030504040204" pitchFamily="34" charset="0"/>
                  <a:ea typeface="Times New Roman" panose="02020603050405020304" pitchFamily="18" charset="0"/>
                </a:rPr>
                <a:t>L’administration au niveau de la collectivité territoriale</a:t>
              </a:r>
              <a:endParaRPr lang="fr-CI" sz="1200" dirty="0">
                <a:effectLst/>
                <a:latin typeface="Times New Roman" panose="02020603050405020304" pitchFamily="18" charset="0"/>
                <a:ea typeface="Times New Roman" panose="02020603050405020304" pitchFamily="18" charset="0"/>
              </a:endParaRPr>
            </a:p>
          </p:txBody>
        </p:sp>
        <p:sp>
          <p:nvSpPr>
            <p:cNvPr id="14" name="ZoneTexte 13">
              <a:extLst>
                <a:ext uri="{FF2B5EF4-FFF2-40B4-BE49-F238E27FC236}">
                  <a16:creationId xmlns:a16="http://schemas.microsoft.com/office/drawing/2014/main" id="{85B5DFFF-34A5-419B-87D5-487C9B66C6C8}"/>
                </a:ext>
              </a:extLst>
            </p:cNvPr>
            <p:cNvSpPr txBox="1"/>
            <p:nvPr/>
          </p:nvSpPr>
          <p:spPr>
            <a:xfrm>
              <a:off x="1950022" y="2293886"/>
              <a:ext cx="335553" cy="401479"/>
            </a:xfrm>
            <a:prstGeom prst="roundRect">
              <a:avLst/>
            </a:prstGeom>
            <a:solidFill>
              <a:schemeClr val="accent2"/>
            </a:solidFill>
          </p:spPr>
          <p:txBody>
            <a:bodyPr wrap="none" rtlCol="0">
              <a:spAutoFit/>
            </a:bodyPr>
            <a:lstStyle/>
            <a:p>
              <a:r>
                <a:rPr lang="fr-FR" b="1" dirty="0">
                  <a:latin typeface="Berlin Sans FB Demi" panose="020E0802020502020306" pitchFamily="34" charset="0"/>
                </a:rPr>
                <a:t>2</a:t>
              </a:r>
            </a:p>
          </p:txBody>
        </p:sp>
      </p:grpSp>
      <p:grpSp>
        <p:nvGrpSpPr>
          <p:cNvPr id="19" name="Groupe 18">
            <a:extLst>
              <a:ext uri="{FF2B5EF4-FFF2-40B4-BE49-F238E27FC236}">
                <a16:creationId xmlns:a16="http://schemas.microsoft.com/office/drawing/2014/main" id="{1163CB12-4FEB-46ED-8B07-4062F82F156D}"/>
              </a:ext>
            </a:extLst>
          </p:cNvPr>
          <p:cNvGrpSpPr/>
          <p:nvPr/>
        </p:nvGrpSpPr>
        <p:grpSpPr>
          <a:xfrm>
            <a:off x="0" y="0"/>
            <a:ext cx="3752290" cy="1490543"/>
            <a:chOff x="0" y="0"/>
            <a:chExt cx="3752290" cy="1490543"/>
          </a:xfrm>
        </p:grpSpPr>
        <p:sp>
          <p:nvSpPr>
            <p:cNvPr id="15" name="ZoneTexte 14">
              <a:extLst>
                <a:ext uri="{FF2B5EF4-FFF2-40B4-BE49-F238E27FC236}">
                  <a16:creationId xmlns:a16="http://schemas.microsoft.com/office/drawing/2014/main" id="{FA50C39E-F587-4CA0-A9ED-E22B9DC6BAC2}"/>
                </a:ext>
              </a:extLst>
            </p:cNvPr>
            <p:cNvSpPr txBox="1"/>
            <p:nvPr/>
          </p:nvSpPr>
          <p:spPr>
            <a:xfrm>
              <a:off x="0" y="0"/>
              <a:ext cx="3752290" cy="1490543"/>
            </a:xfrm>
            <a:prstGeom prst="flowChartOffpageConnector">
              <a:avLst/>
            </a:prstGeom>
            <a:solidFill>
              <a:schemeClr val="accent6">
                <a:lumMod val="20000"/>
                <a:lumOff val="80000"/>
              </a:schemeClr>
            </a:solidFill>
            <a:ln>
              <a:noFill/>
            </a:ln>
          </p:spPr>
          <p:txBody>
            <a:bodyPr wrap="square">
              <a:spAutoFit/>
            </a:bodyPr>
            <a:lstStyle/>
            <a:p>
              <a:pPr algn="ctr"/>
              <a:endParaRPr lang="fr-FR" sz="1800" b="1" dirty="0">
                <a:effectLst/>
                <a:latin typeface="Tahoma" panose="020B0604030504040204" pitchFamily="34" charset="0"/>
                <a:ea typeface="Times New Roman" panose="02020603050405020304" pitchFamily="18" charset="0"/>
              </a:endParaRPr>
            </a:p>
            <a:p>
              <a:pPr algn="ctr"/>
              <a:endParaRPr lang="fr-FR" sz="1800" b="1" dirty="0">
                <a:effectLst/>
                <a:latin typeface="Tahoma" panose="020B0604030504040204" pitchFamily="34" charset="0"/>
                <a:ea typeface="Times New Roman" panose="02020603050405020304" pitchFamily="18" charset="0"/>
              </a:endParaRPr>
            </a:p>
            <a:p>
              <a:pPr algn="ctr"/>
              <a:r>
                <a:rPr lang="fr-FR" sz="1800" b="1" dirty="0">
                  <a:effectLst/>
                  <a:latin typeface="Tahoma" panose="020B0604030504040204" pitchFamily="34" charset="0"/>
                  <a:ea typeface="Times New Roman" panose="02020603050405020304" pitchFamily="18" charset="0"/>
                </a:rPr>
                <a:t>IMPORTANCE STRATÉGIQUE DU CAPITAL HUMAIN </a:t>
              </a:r>
              <a:endParaRPr lang="fr-FR" dirty="0"/>
            </a:p>
          </p:txBody>
        </p:sp>
        <p:sp>
          <p:nvSpPr>
            <p:cNvPr id="16" name="ZoneTexte 15">
              <a:extLst>
                <a:ext uri="{FF2B5EF4-FFF2-40B4-BE49-F238E27FC236}">
                  <a16:creationId xmlns:a16="http://schemas.microsoft.com/office/drawing/2014/main" id="{98D52DE6-CC19-4653-94AF-2FA64E98FE59}"/>
                </a:ext>
              </a:extLst>
            </p:cNvPr>
            <p:cNvSpPr txBox="1"/>
            <p:nvPr/>
          </p:nvSpPr>
          <p:spPr>
            <a:xfrm>
              <a:off x="1735858" y="134011"/>
              <a:ext cx="280574" cy="394335"/>
            </a:xfrm>
            <a:prstGeom prst="roundRect">
              <a:avLst/>
            </a:prstGeom>
            <a:solidFill>
              <a:schemeClr val="accent6">
                <a:lumMod val="50000"/>
              </a:schemeClr>
            </a:solidFill>
          </p:spPr>
          <p:txBody>
            <a:bodyPr wrap="none" rtlCol="0">
              <a:spAutoFit/>
            </a:bodyPr>
            <a:lstStyle/>
            <a:p>
              <a:pPr algn="ctr"/>
              <a:r>
                <a:rPr lang="fr-FR" b="1" dirty="0">
                  <a:solidFill>
                    <a:schemeClr val="bg1"/>
                  </a:solidFill>
                  <a:latin typeface="Berlin Sans FB Demi" panose="020E0802020502020306" pitchFamily="34" charset="0"/>
                </a:rPr>
                <a:t>I</a:t>
              </a:r>
            </a:p>
          </p:txBody>
        </p:sp>
      </p:grpSp>
      <p:pic>
        <p:nvPicPr>
          <p:cNvPr id="17" name="Image 16">
            <a:extLst>
              <a:ext uri="{FF2B5EF4-FFF2-40B4-BE49-F238E27FC236}">
                <a16:creationId xmlns:a16="http://schemas.microsoft.com/office/drawing/2014/main" id="{B1D7F9F7-52E9-407A-B480-647242E9B67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44176" y="3835789"/>
            <a:ext cx="1472256" cy="1493801"/>
          </a:xfrm>
          <a:prstGeom prst="rect">
            <a:avLst/>
          </a:prstGeom>
        </p:spPr>
      </p:pic>
      <p:pic>
        <p:nvPicPr>
          <p:cNvPr id="18" name="Image 17">
            <a:extLst>
              <a:ext uri="{FF2B5EF4-FFF2-40B4-BE49-F238E27FC236}">
                <a16:creationId xmlns:a16="http://schemas.microsoft.com/office/drawing/2014/main" id="{B2DD51B3-B9A0-484F-9A1F-4724320D4B4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1816871">
            <a:off x="1858966" y="4179576"/>
            <a:ext cx="1395587" cy="1851571"/>
          </a:xfrm>
          <a:prstGeom prst="rect">
            <a:avLst/>
          </a:prstGeom>
        </p:spPr>
      </p:pic>
    </p:spTree>
    <p:extLst>
      <p:ext uri="{BB962C8B-B14F-4D97-AF65-F5344CB8AC3E}">
        <p14:creationId xmlns:p14="http://schemas.microsoft.com/office/powerpoint/2010/main" val="189047705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14:bounceEnd="50000">
                                          <p:cBhvr additive="base">
                                            <p:cTn id="7" dur="10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4" presetClass="entr" presetSubtype="1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par>
                              <p:cTn id="13" fill="hold">
                                <p:stCondLst>
                                  <p:cond delay="1500"/>
                                </p:stCondLst>
                                <p:childTnLst>
                                  <p:par>
                                    <p:cTn id="14" presetID="2" presetClass="entr" presetSubtype="4" fill="hold" nodeType="afterEffect" p14:presetBounceEnd="70000">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14:bounceEnd="70000">
                                          <p:cBhvr additive="base">
                                            <p:cTn id="16" dur="500" fill="hold"/>
                                            <p:tgtEl>
                                              <p:spTgt spid="17"/>
                                            </p:tgtEl>
                                            <p:attrNameLst>
                                              <p:attrName>ppt_x</p:attrName>
                                            </p:attrNameLst>
                                          </p:cBhvr>
                                          <p:tavLst>
                                            <p:tav tm="0">
                                              <p:val>
                                                <p:strVal val="#ppt_x"/>
                                              </p:val>
                                            </p:tav>
                                            <p:tav tm="100000">
                                              <p:val>
                                                <p:strVal val="#ppt_x"/>
                                              </p:val>
                                            </p:tav>
                                          </p:tavLst>
                                        </p:anim>
                                        <p:anim calcmode="lin" valueType="num" p14:bounceEnd="70000">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nodeType="afterEffect" p14:presetBounceEnd="70000">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14:bounceEnd="70000">
                                          <p:cBhvr additive="base">
                                            <p:cTn id="21" dur="500" fill="hold"/>
                                            <p:tgtEl>
                                              <p:spTgt spid="18"/>
                                            </p:tgtEl>
                                            <p:attrNameLst>
                                              <p:attrName>ppt_x</p:attrName>
                                            </p:attrNameLst>
                                          </p:cBhvr>
                                          <p:tavLst>
                                            <p:tav tm="0">
                                              <p:val>
                                                <p:strVal val="#ppt_x"/>
                                              </p:val>
                                            </p:tav>
                                            <p:tav tm="100000">
                                              <p:val>
                                                <p:strVal val="#ppt_x"/>
                                              </p:val>
                                            </p:tav>
                                          </p:tavLst>
                                        </p:anim>
                                        <p:anim calcmode="lin" valueType="num" p14:bounceEnd="70000">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4" presetClass="entr" presetSubtype="1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horizont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5FAAFCA-B5A8-4436-9BAC-688249AEED29}"/>
              </a:ext>
            </a:extLst>
          </p:cNvPr>
          <p:cNvSpPr txBox="1"/>
          <p:nvPr/>
        </p:nvSpPr>
        <p:spPr>
          <a:xfrm>
            <a:off x="4399662" y="3111820"/>
            <a:ext cx="6899833" cy="3893374"/>
          </a:xfrm>
          <a:prstGeom prst="rect">
            <a:avLst/>
          </a:prstGeom>
          <a:noFill/>
        </p:spPr>
        <p:txBody>
          <a:bodyPr wrap="square">
            <a:spAutoFit/>
          </a:bodyPr>
          <a:lstStyle/>
          <a:p>
            <a:pPr algn="just">
              <a:lnSpc>
                <a:spcPct val="115000"/>
              </a:lnSpc>
              <a:spcAft>
                <a:spcPts val="1200"/>
              </a:spcAft>
            </a:pPr>
            <a:endParaRPr lang="fr-CI"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1200"/>
              </a:spcAft>
            </a:pPr>
            <a:r>
              <a:rPr lang="fr-CI" dirty="0">
                <a:effectLst/>
                <a:latin typeface="Tahoma" panose="020B0604030504040204" pitchFamily="34" charset="0"/>
                <a:ea typeface="Tahoma" panose="020B0604030504040204" pitchFamily="34" charset="0"/>
                <a:cs typeface="Tahoma" panose="020B0604030504040204" pitchFamily="34" charset="0"/>
              </a:rPr>
              <a:t>En somme, l’animation ou le fonctionnement d’une collectivité territoriale repose à titre principal sur deux types d’acteurs : les élus locaux et le personnel des collectivités territoriales.</a:t>
            </a:r>
          </a:p>
          <a:p>
            <a:pPr algn="just">
              <a:lnSpc>
                <a:spcPct val="115000"/>
              </a:lnSpc>
              <a:spcAft>
                <a:spcPts val="1200"/>
              </a:spcAft>
            </a:pPr>
            <a:r>
              <a:rPr lang="fr-CI" dirty="0">
                <a:effectLst/>
                <a:latin typeface="Tahoma" panose="020B0604030504040204" pitchFamily="34" charset="0"/>
                <a:ea typeface="Tahoma" panose="020B0604030504040204" pitchFamily="34" charset="0"/>
                <a:cs typeface="Tahoma" panose="020B0604030504040204" pitchFamily="34" charset="0"/>
              </a:rPr>
              <a:t>En conséquence, le succès de la politique de décentralisation et une meilleure conduite du développement local, dépendent de la détermination de ces acteurs, d’où, la nécessité d’avoir un cadre juridique et administratif approprié, à travers :</a:t>
            </a:r>
          </a:p>
          <a:p>
            <a:pPr marL="342900" lvl="0" indent="-342900" algn="just">
              <a:lnSpc>
                <a:spcPct val="115000"/>
              </a:lnSpc>
              <a:spcAft>
                <a:spcPts val="1200"/>
              </a:spcAft>
              <a:buFont typeface="Tahoma" panose="020B0604030504040204" pitchFamily="34" charset="0"/>
              <a:buChar char="-"/>
            </a:pPr>
            <a:r>
              <a:rPr lang="fr-CI" dirty="0">
                <a:effectLst/>
                <a:latin typeface="Tahoma" panose="020B0604030504040204" pitchFamily="34" charset="0"/>
                <a:ea typeface="Tahoma" panose="020B0604030504040204" pitchFamily="34" charset="0"/>
                <a:cs typeface="Tahoma" panose="020B0604030504040204" pitchFamily="34" charset="0"/>
              </a:rPr>
              <a:t>Un statut de l’élu local clairement définit et motivant ;</a:t>
            </a:r>
          </a:p>
          <a:p>
            <a:pPr marL="342900" lvl="0" indent="-342900" algn="just">
              <a:lnSpc>
                <a:spcPct val="115000"/>
              </a:lnSpc>
              <a:spcAft>
                <a:spcPts val="1200"/>
              </a:spcAft>
              <a:buFont typeface="Tahoma" panose="020B0604030504040204" pitchFamily="34" charset="0"/>
              <a:buChar char="-"/>
            </a:pPr>
            <a:r>
              <a:rPr lang="fr-CI" dirty="0">
                <a:effectLst/>
                <a:latin typeface="Tahoma" panose="020B0604030504040204" pitchFamily="34" charset="0"/>
                <a:ea typeface="Tahoma" panose="020B0604030504040204" pitchFamily="34" charset="0"/>
                <a:cs typeface="Tahoma" panose="020B0604030504040204" pitchFamily="34" charset="0"/>
              </a:rPr>
              <a:t>Un statut du personnel des collectivités territoriales attractif.</a:t>
            </a:r>
            <a:endParaRPr lang="fr-FR" dirty="0">
              <a:latin typeface="Tahoma" panose="020B0604030504040204" pitchFamily="34" charset="0"/>
              <a:ea typeface="Tahoma" panose="020B0604030504040204" pitchFamily="34" charset="0"/>
              <a:cs typeface="Tahoma" panose="020B0604030504040204" pitchFamily="34" charset="0"/>
            </a:endParaRPr>
          </a:p>
        </p:txBody>
      </p:sp>
      <p:grpSp>
        <p:nvGrpSpPr>
          <p:cNvPr id="8" name="Groupe 7">
            <a:extLst>
              <a:ext uri="{FF2B5EF4-FFF2-40B4-BE49-F238E27FC236}">
                <a16:creationId xmlns:a16="http://schemas.microsoft.com/office/drawing/2014/main" id="{9C0ABC65-BEF1-40B3-8A23-CCC890E9D864}"/>
              </a:ext>
            </a:extLst>
          </p:cNvPr>
          <p:cNvGrpSpPr/>
          <p:nvPr/>
        </p:nvGrpSpPr>
        <p:grpSpPr>
          <a:xfrm>
            <a:off x="343045" y="2325417"/>
            <a:ext cx="3066200" cy="1454042"/>
            <a:chOff x="559869" y="2293886"/>
            <a:chExt cx="3066200" cy="1454042"/>
          </a:xfrm>
        </p:grpSpPr>
        <p:sp>
          <p:nvSpPr>
            <p:cNvPr id="9" name="ZoneTexte 8">
              <a:extLst>
                <a:ext uri="{FF2B5EF4-FFF2-40B4-BE49-F238E27FC236}">
                  <a16:creationId xmlns:a16="http://schemas.microsoft.com/office/drawing/2014/main" id="{0E78E756-50BA-4CC4-854F-F61625C69E3B}"/>
                </a:ext>
              </a:extLst>
            </p:cNvPr>
            <p:cNvSpPr txBox="1"/>
            <p:nvPr/>
          </p:nvSpPr>
          <p:spPr>
            <a:xfrm>
              <a:off x="559869" y="2726372"/>
              <a:ext cx="3066200" cy="1021556"/>
            </a:xfrm>
            <a:prstGeom prst="roundRect">
              <a:avLst/>
            </a:prstGeom>
            <a:solidFill>
              <a:schemeClr val="accent2">
                <a:lumMod val="20000"/>
                <a:lumOff val="80000"/>
              </a:schemeClr>
            </a:solidFill>
          </p:spPr>
          <p:txBody>
            <a:bodyPr wrap="square">
              <a:spAutoFit/>
            </a:bodyPr>
            <a:lstStyle/>
            <a:p>
              <a:pPr lvl="0" algn="ctr"/>
              <a:r>
                <a:rPr lang="fr-CI" sz="1800" b="1" dirty="0">
                  <a:effectLst/>
                  <a:latin typeface="Tahoma" panose="020B0604030504040204" pitchFamily="34" charset="0"/>
                  <a:ea typeface="Times New Roman" panose="02020603050405020304" pitchFamily="18" charset="0"/>
                </a:rPr>
                <a:t>L’administration au niveau de la collectivité territoriale</a:t>
              </a:r>
              <a:endParaRPr lang="fr-CI" sz="1200" dirty="0">
                <a:effectLst/>
                <a:latin typeface="Times New Roman" panose="02020603050405020304" pitchFamily="18" charset="0"/>
                <a:ea typeface="Times New Roman" panose="02020603050405020304" pitchFamily="18" charset="0"/>
              </a:endParaRPr>
            </a:p>
          </p:txBody>
        </p:sp>
        <p:sp>
          <p:nvSpPr>
            <p:cNvPr id="10" name="ZoneTexte 9">
              <a:extLst>
                <a:ext uri="{FF2B5EF4-FFF2-40B4-BE49-F238E27FC236}">
                  <a16:creationId xmlns:a16="http://schemas.microsoft.com/office/drawing/2014/main" id="{01DCEC46-A878-4F07-B35C-D22B1659D4F8}"/>
                </a:ext>
              </a:extLst>
            </p:cNvPr>
            <p:cNvSpPr txBox="1"/>
            <p:nvPr/>
          </p:nvSpPr>
          <p:spPr>
            <a:xfrm>
              <a:off x="1950022" y="2293886"/>
              <a:ext cx="335553" cy="401479"/>
            </a:xfrm>
            <a:prstGeom prst="roundRect">
              <a:avLst/>
            </a:prstGeom>
            <a:solidFill>
              <a:schemeClr val="accent2"/>
            </a:solidFill>
          </p:spPr>
          <p:txBody>
            <a:bodyPr wrap="none" rtlCol="0">
              <a:spAutoFit/>
            </a:bodyPr>
            <a:lstStyle/>
            <a:p>
              <a:r>
                <a:rPr lang="fr-FR" b="1" dirty="0">
                  <a:latin typeface="Berlin Sans FB Demi" panose="020E0802020502020306" pitchFamily="34" charset="0"/>
                </a:rPr>
                <a:t>2</a:t>
              </a:r>
            </a:p>
          </p:txBody>
        </p:sp>
      </p:grpSp>
      <p:grpSp>
        <p:nvGrpSpPr>
          <p:cNvPr id="2" name="Groupe 1">
            <a:extLst>
              <a:ext uri="{FF2B5EF4-FFF2-40B4-BE49-F238E27FC236}">
                <a16:creationId xmlns:a16="http://schemas.microsoft.com/office/drawing/2014/main" id="{D0078EAA-C0C2-4908-903B-806417B907FB}"/>
              </a:ext>
            </a:extLst>
          </p:cNvPr>
          <p:cNvGrpSpPr/>
          <p:nvPr/>
        </p:nvGrpSpPr>
        <p:grpSpPr>
          <a:xfrm>
            <a:off x="0" y="0"/>
            <a:ext cx="3752290" cy="1490543"/>
            <a:chOff x="0" y="0"/>
            <a:chExt cx="3752290" cy="1490543"/>
          </a:xfrm>
        </p:grpSpPr>
        <p:sp>
          <p:nvSpPr>
            <p:cNvPr id="11" name="ZoneTexte 10">
              <a:extLst>
                <a:ext uri="{FF2B5EF4-FFF2-40B4-BE49-F238E27FC236}">
                  <a16:creationId xmlns:a16="http://schemas.microsoft.com/office/drawing/2014/main" id="{3932C5F5-6DEA-48AF-B1B1-63256918F3B9}"/>
                </a:ext>
              </a:extLst>
            </p:cNvPr>
            <p:cNvSpPr txBox="1"/>
            <p:nvPr/>
          </p:nvSpPr>
          <p:spPr>
            <a:xfrm>
              <a:off x="0" y="0"/>
              <a:ext cx="3752290" cy="1490543"/>
            </a:xfrm>
            <a:prstGeom prst="flowChartOffpageConnector">
              <a:avLst/>
            </a:prstGeom>
            <a:solidFill>
              <a:schemeClr val="accent6">
                <a:lumMod val="20000"/>
                <a:lumOff val="80000"/>
              </a:schemeClr>
            </a:solidFill>
            <a:ln>
              <a:noFill/>
            </a:ln>
          </p:spPr>
          <p:txBody>
            <a:bodyPr wrap="square">
              <a:spAutoFit/>
            </a:bodyPr>
            <a:lstStyle/>
            <a:p>
              <a:pPr algn="ctr"/>
              <a:endParaRPr lang="fr-FR" sz="1800" b="1" dirty="0">
                <a:effectLst/>
                <a:latin typeface="Tahoma" panose="020B0604030504040204" pitchFamily="34" charset="0"/>
                <a:ea typeface="Times New Roman" panose="02020603050405020304" pitchFamily="18" charset="0"/>
              </a:endParaRPr>
            </a:p>
            <a:p>
              <a:pPr algn="ctr"/>
              <a:endParaRPr lang="fr-FR" sz="1800" b="1" dirty="0">
                <a:effectLst/>
                <a:latin typeface="Tahoma" panose="020B0604030504040204" pitchFamily="34" charset="0"/>
                <a:ea typeface="Times New Roman" panose="02020603050405020304" pitchFamily="18" charset="0"/>
              </a:endParaRPr>
            </a:p>
            <a:p>
              <a:pPr algn="ctr"/>
              <a:r>
                <a:rPr lang="fr-FR" sz="1800" b="1" dirty="0">
                  <a:effectLst/>
                  <a:latin typeface="Tahoma" panose="020B0604030504040204" pitchFamily="34" charset="0"/>
                  <a:ea typeface="Times New Roman" panose="02020603050405020304" pitchFamily="18" charset="0"/>
                </a:rPr>
                <a:t>IMPORTANCE STRATÉGIQUE DU CAPITAL HUMAIN </a:t>
              </a:r>
              <a:endParaRPr lang="fr-FR" dirty="0"/>
            </a:p>
          </p:txBody>
        </p:sp>
        <p:sp>
          <p:nvSpPr>
            <p:cNvPr id="12" name="ZoneTexte 11">
              <a:extLst>
                <a:ext uri="{FF2B5EF4-FFF2-40B4-BE49-F238E27FC236}">
                  <a16:creationId xmlns:a16="http://schemas.microsoft.com/office/drawing/2014/main" id="{E2B1F8B9-ED71-4E1D-9701-0E69A72BF44D}"/>
                </a:ext>
              </a:extLst>
            </p:cNvPr>
            <p:cNvSpPr txBox="1"/>
            <p:nvPr/>
          </p:nvSpPr>
          <p:spPr>
            <a:xfrm>
              <a:off x="1735858" y="134011"/>
              <a:ext cx="280574" cy="394335"/>
            </a:xfrm>
            <a:prstGeom prst="roundRect">
              <a:avLst/>
            </a:prstGeom>
            <a:solidFill>
              <a:schemeClr val="accent6">
                <a:lumMod val="50000"/>
              </a:schemeClr>
            </a:solidFill>
          </p:spPr>
          <p:txBody>
            <a:bodyPr wrap="none" rtlCol="0">
              <a:spAutoFit/>
            </a:bodyPr>
            <a:lstStyle/>
            <a:p>
              <a:pPr algn="ctr"/>
              <a:r>
                <a:rPr lang="fr-FR" b="1" dirty="0">
                  <a:solidFill>
                    <a:schemeClr val="bg1"/>
                  </a:solidFill>
                  <a:latin typeface="Berlin Sans FB Demi" panose="020E0802020502020306" pitchFamily="34" charset="0"/>
                </a:rPr>
                <a:t>I</a:t>
              </a:r>
            </a:p>
          </p:txBody>
        </p:sp>
      </p:grpSp>
      <p:pic>
        <p:nvPicPr>
          <p:cNvPr id="13" name="Image 12">
            <a:extLst>
              <a:ext uri="{FF2B5EF4-FFF2-40B4-BE49-F238E27FC236}">
                <a16:creationId xmlns:a16="http://schemas.microsoft.com/office/drawing/2014/main" id="{0908206A-D283-4A1C-B478-9BA38963B8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949" y="4097853"/>
            <a:ext cx="3393768" cy="2250304"/>
          </a:xfrm>
          <a:prstGeom prst="roundRect">
            <a:avLst>
              <a:gd name="adj" fmla="val 813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0265951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5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50000">
                                          <p:cBhvr additive="base">
                                            <p:cTn id="7" dur="10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4" presetClass="entr" presetSubtype="1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par>
                              <p:cTn id="13" fill="hold">
                                <p:stCondLst>
                                  <p:cond delay="1500"/>
                                </p:stCondLst>
                                <p:childTnLst>
                                  <p:par>
                                    <p:cTn id="14" presetID="2" presetClass="entr" presetSubtype="4" fill="hold" nodeType="afterEffect" p14:presetBounceEnd="70000">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14:bounceEnd="70000">
                                          <p:cBhvr additive="base">
                                            <p:cTn id="16" dur="500" fill="hold"/>
                                            <p:tgtEl>
                                              <p:spTgt spid="13"/>
                                            </p:tgtEl>
                                            <p:attrNameLst>
                                              <p:attrName>ppt_x</p:attrName>
                                            </p:attrNameLst>
                                          </p:cBhvr>
                                          <p:tavLst>
                                            <p:tav tm="0">
                                              <p:val>
                                                <p:strVal val="#ppt_x"/>
                                              </p:val>
                                            </p:tav>
                                            <p:tav tm="100000">
                                              <p:val>
                                                <p:strVal val="#ppt_x"/>
                                              </p:val>
                                            </p:tav>
                                          </p:tavLst>
                                        </p:anim>
                                        <p:anim calcmode="lin" valueType="num" p14:bounceEnd="70000">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14" presetClass="entr" presetSubtype="1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E553A7E4-56D2-46F0-8BC0-3C9715EB90F8}"/>
              </a:ext>
            </a:extLst>
          </p:cNvPr>
          <p:cNvGrpSpPr/>
          <p:nvPr/>
        </p:nvGrpSpPr>
        <p:grpSpPr>
          <a:xfrm>
            <a:off x="770021" y="2412266"/>
            <a:ext cx="3729926" cy="1609390"/>
            <a:chOff x="376992" y="2412266"/>
            <a:chExt cx="3729926" cy="1609390"/>
          </a:xfrm>
        </p:grpSpPr>
        <p:sp>
          <p:nvSpPr>
            <p:cNvPr id="4" name="ZoneTexte 3">
              <a:extLst>
                <a:ext uri="{FF2B5EF4-FFF2-40B4-BE49-F238E27FC236}">
                  <a16:creationId xmlns:a16="http://schemas.microsoft.com/office/drawing/2014/main" id="{2F118661-774A-488A-9275-18CA9D20CFE9}"/>
                </a:ext>
              </a:extLst>
            </p:cNvPr>
            <p:cNvSpPr txBox="1"/>
            <p:nvPr/>
          </p:nvSpPr>
          <p:spPr>
            <a:xfrm>
              <a:off x="2000543" y="2412266"/>
              <a:ext cx="482824" cy="461665"/>
            </a:xfrm>
            <a:prstGeom prst="rect">
              <a:avLst/>
            </a:prstGeom>
            <a:noFill/>
          </p:spPr>
          <p:txBody>
            <a:bodyPr wrap="none" rtlCol="0">
              <a:spAutoFit/>
            </a:bodyPr>
            <a:lstStyle/>
            <a:p>
              <a:r>
                <a:rPr lang="fr-FR" sz="2400" b="1" dirty="0">
                  <a:latin typeface="Tahoma" panose="020B0604030504040204" pitchFamily="34" charset="0"/>
                  <a:ea typeface="Tahoma" panose="020B0604030504040204" pitchFamily="34" charset="0"/>
                  <a:cs typeface="Tahoma" panose="020B0604030504040204" pitchFamily="34" charset="0"/>
                </a:rPr>
                <a:t>II</a:t>
              </a:r>
            </a:p>
          </p:txBody>
        </p:sp>
        <p:sp>
          <p:nvSpPr>
            <p:cNvPr id="5" name="ZoneTexte 4">
              <a:extLst>
                <a:ext uri="{FF2B5EF4-FFF2-40B4-BE49-F238E27FC236}">
                  <a16:creationId xmlns:a16="http://schemas.microsoft.com/office/drawing/2014/main" id="{9BF25319-D065-4655-9481-CE069C6835C7}"/>
                </a:ext>
              </a:extLst>
            </p:cNvPr>
            <p:cNvSpPr txBox="1"/>
            <p:nvPr/>
          </p:nvSpPr>
          <p:spPr>
            <a:xfrm>
              <a:off x="376992" y="2897944"/>
              <a:ext cx="3729926" cy="1123712"/>
            </a:xfrm>
            <a:prstGeom prst="roundRect">
              <a:avLst/>
            </a:prstGeom>
            <a:solidFill>
              <a:schemeClr val="accent6">
                <a:lumMod val="20000"/>
                <a:lumOff val="80000"/>
              </a:schemeClr>
            </a:solidFill>
            <a:ln>
              <a:noFill/>
            </a:ln>
            <a:effectLst>
              <a:glow rad="139700">
                <a:schemeClr val="tx1">
                  <a:lumMod val="95000"/>
                  <a:lumOff val="5000"/>
                  <a:alpha val="40000"/>
                </a:schemeClr>
              </a:glow>
            </a:effectLst>
          </p:spPr>
          <p:txBody>
            <a:bodyPr wrap="square">
              <a:spAutoFit/>
            </a:bodyPr>
            <a:lstStyle/>
            <a:p>
              <a:pPr algn="ctr"/>
              <a:r>
                <a:rPr lang="fr-FR" sz="2000" b="1" dirty="0">
                  <a:effectLst/>
                  <a:latin typeface="Tahoma" panose="020B0604030504040204" pitchFamily="34" charset="0"/>
                  <a:ea typeface="Times New Roman" panose="02020603050405020304" pitchFamily="18" charset="0"/>
                </a:rPr>
                <a:t>STATUT DE L’ÉLU LOCAL : </a:t>
              </a:r>
            </a:p>
            <a:p>
              <a:pPr algn="ctr"/>
              <a:r>
                <a:rPr lang="fr-FR" sz="2000" b="1" dirty="0">
                  <a:effectLst/>
                  <a:latin typeface="Tahoma" panose="020B0604030504040204" pitchFamily="34" charset="0"/>
                  <a:ea typeface="Times New Roman" panose="02020603050405020304" pitchFamily="18" charset="0"/>
                </a:rPr>
                <a:t>ENJEUX, DÉFIS ET RÉFORMES </a:t>
              </a:r>
              <a:endParaRPr lang="fr-FR" sz="2000" dirty="0"/>
            </a:p>
          </p:txBody>
        </p:sp>
      </p:grpSp>
      <p:sp>
        <p:nvSpPr>
          <p:cNvPr id="12" name="Rectangle 11">
            <a:extLst>
              <a:ext uri="{FF2B5EF4-FFF2-40B4-BE49-F238E27FC236}">
                <a16:creationId xmlns:a16="http://schemas.microsoft.com/office/drawing/2014/main" id="{A5AFC094-9E34-40C8-B191-EA7F3CE6CE52}"/>
              </a:ext>
            </a:extLst>
          </p:cNvPr>
          <p:cNvSpPr/>
          <p:nvPr/>
        </p:nvSpPr>
        <p:spPr>
          <a:xfrm>
            <a:off x="5352000" y="-18000"/>
            <a:ext cx="6840000" cy="685799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B9C705D6-BA7E-40FA-87AF-BB7067FE503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626547" y="398276"/>
            <a:ext cx="3618109" cy="3671057"/>
          </a:xfrm>
          <a:prstGeom prst="rect">
            <a:avLst/>
          </a:prstGeom>
        </p:spPr>
      </p:pic>
      <p:pic>
        <p:nvPicPr>
          <p:cNvPr id="11" name="Image 10">
            <a:extLst>
              <a:ext uri="{FF2B5EF4-FFF2-40B4-BE49-F238E27FC236}">
                <a16:creationId xmlns:a16="http://schemas.microsoft.com/office/drawing/2014/main" id="{2CEAC3DF-3D79-408E-BCD8-5C3D93A5C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16871">
            <a:off x="8542511" y="2133704"/>
            <a:ext cx="3429694" cy="4550288"/>
          </a:xfrm>
          <a:prstGeom prst="rect">
            <a:avLst/>
          </a:prstGeom>
        </p:spPr>
      </p:pic>
    </p:spTree>
    <p:extLst>
      <p:ext uri="{BB962C8B-B14F-4D97-AF65-F5344CB8AC3E}">
        <p14:creationId xmlns:p14="http://schemas.microsoft.com/office/powerpoint/2010/main" val="3991532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TotalTime>
  <Words>1040</Words>
  <Application>Microsoft Office PowerPoint</Application>
  <PresentationFormat>Grand écran</PresentationFormat>
  <Paragraphs>179</Paragraphs>
  <Slides>21</Slides>
  <Notes>0</Notes>
  <HiddenSlides>0</HiddenSlides>
  <MMClips>0</MMClips>
  <ScaleCrop>false</ScaleCrop>
  <HeadingPairs>
    <vt:vector size="4" baseType="variant">
      <vt:variant>
        <vt:lpstr>Thème</vt:lpstr>
      </vt:variant>
      <vt:variant>
        <vt:i4>2</vt:i4>
      </vt:variant>
      <vt:variant>
        <vt:lpstr>Titres des diapositives</vt:lpstr>
      </vt:variant>
      <vt:variant>
        <vt:i4>21</vt:i4>
      </vt:variant>
    </vt:vector>
  </HeadingPairs>
  <TitlesOfParts>
    <vt:vector size="23" baseType="lpstr">
      <vt:lpstr>Thème Office</vt:lpstr>
      <vt:lpstr>1_Thème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SYLVESTRE JOEL KOUASSIBLE</dc:creator>
  <cp:lastModifiedBy>Sanhou Amoi</cp:lastModifiedBy>
  <cp:revision>86</cp:revision>
  <dcterms:created xsi:type="dcterms:W3CDTF">2026-03-25T13:19:21Z</dcterms:created>
  <dcterms:modified xsi:type="dcterms:W3CDTF">2026-03-26T03:59:45Z</dcterms:modified>
</cp:coreProperties>
</file>